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1.xml" ContentType="application/vnd.openxmlformats-officedocument.presentationml.notesSlide+xml"/>
  <Override PartName="/ppt/ink/ink14.xml" ContentType="application/inkml+xml"/>
  <Override PartName="/ppt/notesSlides/notesSlide22.xml" ContentType="application/vnd.openxmlformats-officedocument.presentationml.notesSlide+xml"/>
  <Override PartName="/ppt/ink/ink15.xml" ContentType="application/inkml+xml"/>
  <Override PartName="/ppt/notesSlides/notesSlide23.xml" ContentType="application/vnd.openxmlformats-officedocument.presentationml.notesSlide+xml"/>
  <Override PartName="/ppt/ink/ink16.xml" ContentType="application/inkml+xml"/>
  <Override PartName="/ppt/notesSlides/notesSlide24.xml" ContentType="application/vnd.openxmlformats-officedocument.presentationml.notesSlide+xml"/>
  <Override PartName="/ppt/ink/ink17.xml" ContentType="application/inkml+xml"/>
  <Override PartName="/ppt/notesSlides/notesSlide25.xml" ContentType="application/vnd.openxmlformats-officedocument.presentationml.notesSlide+xml"/>
  <Override PartName="/ppt/ink/ink18.xml" ContentType="application/inkml+xml"/>
  <Override PartName="/ppt/notesSlides/notesSlide26.xml" ContentType="application/vnd.openxmlformats-officedocument.presentationml.notesSlide+xml"/>
  <Override PartName="/ppt/ink/ink19.xml" ContentType="application/inkml+xml"/>
  <Override PartName="/ppt/notesSlides/notesSlide27.xml" ContentType="application/vnd.openxmlformats-officedocument.presentationml.notesSlide+xml"/>
  <Override PartName="/ppt/ink/ink20.xml" ContentType="application/inkml+xml"/>
  <Override PartName="/ppt/ink/ink2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53.jpg" ContentType="image/png"/>
  <Override PartName="/ppt/notesSlides/notesSlide41.xml" ContentType="application/vnd.openxmlformats-officedocument.presentationml.notesSlide+xml"/>
  <Override PartName="/ppt/ink/ink23.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31.xml" ContentType="application/inkml+xml"/>
  <Override PartName="/ppt/ink/ink32.xml" ContentType="application/inkml+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1"/>
  </p:notesMasterIdLst>
  <p:sldIdLst>
    <p:sldId id="256" r:id="rId2"/>
    <p:sldId id="257" r:id="rId3"/>
    <p:sldId id="258" r:id="rId4"/>
    <p:sldId id="261" r:id="rId5"/>
    <p:sldId id="259" r:id="rId6"/>
    <p:sldId id="322" r:id="rId7"/>
    <p:sldId id="289" r:id="rId8"/>
    <p:sldId id="298" r:id="rId9"/>
    <p:sldId id="299" r:id="rId10"/>
    <p:sldId id="300" r:id="rId11"/>
    <p:sldId id="301" r:id="rId12"/>
    <p:sldId id="260" r:id="rId13"/>
    <p:sldId id="262" r:id="rId14"/>
    <p:sldId id="263" r:id="rId15"/>
    <p:sldId id="264" r:id="rId16"/>
    <p:sldId id="281" r:id="rId17"/>
    <p:sldId id="296" r:id="rId18"/>
    <p:sldId id="265" r:id="rId19"/>
    <p:sldId id="324" r:id="rId20"/>
    <p:sldId id="329" r:id="rId21"/>
    <p:sldId id="323" r:id="rId22"/>
    <p:sldId id="412" r:id="rId23"/>
    <p:sldId id="327" r:id="rId24"/>
    <p:sldId id="326" r:id="rId25"/>
    <p:sldId id="290" r:id="rId26"/>
    <p:sldId id="292" r:id="rId27"/>
    <p:sldId id="291" r:id="rId28"/>
    <p:sldId id="293" r:id="rId29"/>
    <p:sldId id="328" r:id="rId30"/>
    <p:sldId id="268" r:id="rId31"/>
    <p:sldId id="269" r:id="rId32"/>
    <p:sldId id="270" r:id="rId33"/>
    <p:sldId id="272" r:id="rId34"/>
    <p:sldId id="283" r:id="rId35"/>
    <p:sldId id="284" r:id="rId36"/>
    <p:sldId id="331" r:id="rId37"/>
    <p:sldId id="332" r:id="rId38"/>
    <p:sldId id="333" r:id="rId39"/>
    <p:sldId id="334" r:id="rId40"/>
    <p:sldId id="294" r:id="rId41"/>
    <p:sldId id="337" r:id="rId42"/>
    <p:sldId id="336" r:id="rId43"/>
    <p:sldId id="335" r:id="rId44"/>
    <p:sldId id="273" r:id="rId45"/>
    <p:sldId id="275" r:id="rId46"/>
    <p:sldId id="276" r:id="rId47"/>
    <p:sldId id="277" r:id="rId48"/>
    <p:sldId id="278" r:id="rId49"/>
    <p:sldId id="279" r:id="rId50"/>
    <p:sldId id="295" r:id="rId51"/>
    <p:sldId id="338" r:id="rId52"/>
    <p:sldId id="339" r:id="rId53"/>
    <p:sldId id="413" r:id="rId54"/>
    <p:sldId id="285" r:id="rId55"/>
    <p:sldId id="286" r:id="rId56"/>
    <p:sldId id="287" r:id="rId57"/>
    <p:sldId id="280" r:id="rId58"/>
    <p:sldId id="288" r:id="rId59"/>
    <p:sldId id="309" r:id="rId60"/>
    <p:sldId id="313" r:id="rId61"/>
    <p:sldId id="310" r:id="rId62"/>
    <p:sldId id="311" r:id="rId63"/>
    <p:sldId id="312" r:id="rId64"/>
    <p:sldId id="314" r:id="rId65"/>
    <p:sldId id="315" r:id="rId66"/>
    <p:sldId id="409" r:id="rId67"/>
    <p:sldId id="410" r:id="rId68"/>
    <p:sldId id="316" r:id="rId69"/>
    <p:sldId id="350" r:id="rId70"/>
    <p:sldId id="352" r:id="rId71"/>
    <p:sldId id="354" r:id="rId72"/>
    <p:sldId id="355" r:id="rId73"/>
    <p:sldId id="362" r:id="rId74"/>
    <p:sldId id="411" r:id="rId75"/>
    <p:sldId id="363" r:id="rId76"/>
    <p:sldId id="266" r:id="rId77"/>
    <p:sldId id="267" r:id="rId78"/>
    <p:sldId id="304" r:id="rId79"/>
    <p:sldId id="305" r:id="rId80"/>
    <p:sldId id="364" r:id="rId81"/>
    <p:sldId id="306" r:id="rId82"/>
    <p:sldId id="307" r:id="rId83"/>
    <p:sldId id="369" r:id="rId84"/>
    <p:sldId id="372" r:id="rId85"/>
    <p:sldId id="271" r:id="rId86"/>
    <p:sldId id="373" r:id="rId87"/>
    <p:sldId id="374" r:id="rId88"/>
    <p:sldId id="274" r:id="rId89"/>
    <p:sldId id="375" r:id="rId90"/>
    <p:sldId id="376" r:id="rId91"/>
    <p:sldId id="377" r:id="rId92"/>
    <p:sldId id="330" r:id="rId93"/>
    <p:sldId id="378" r:id="rId94"/>
    <p:sldId id="379" r:id="rId95"/>
    <p:sldId id="380" r:id="rId96"/>
    <p:sldId id="325" r:id="rId97"/>
    <p:sldId id="382" r:id="rId98"/>
    <p:sldId id="383" r:id="rId99"/>
    <p:sldId id="384" r:id="rId100"/>
    <p:sldId id="385" r:id="rId101"/>
    <p:sldId id="386" r:id="rId102"/>
    <p:sldId id="389" r:id="rId103"/>
    <p:sldId id="391" r:id="rId104"/>
    <p:sldId id="392" r:id="rId105"/>
    <p:sldId id="393" r:id="rId106"/>
    <p:sldId id="282" r:id="rId107"/>
    <p:sldId id="394" r:id="rId108"/>
    <p:sldId id="396" r:id="rId109"/>
    <p:sldId id="397" r:id="rId110"/>
    <p:sldId id="398" r:id="rId111"/>
    <p:sldId id="399" r:id="rId112"/>
    <p:sldId id="400" r:id="rId113"/>
    <p:sldId id="402" r:id="rId114"/>
    <p:sldId id="403" r:id="rId115"/>
    <p:sldId id="404" r:id="rId116"/>
    <p:sldId id="405" r:id="rId117"/>
    <p:sldId id="406" r:id="rId118"/>
    <p:sldId id="407" r:id="rId119"/>
    <p:sldId id="408"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569" autoAdjust="0"/>
  </p:normalViewPr>
  <p:slideViewPr>
    <p:cSldViewPr snapToGrid="0">
      <p:cViewPr>
        <p:scale>
          <a:sx n="35" d="100"/>
          <a:sy n="35" d="100"/>
        </p:scale>
        <p:origin x="1800" y="8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40:00.668"/>
    </inkml:context>
    <inkml:brush xml:id="br0">
      <inkml:brushProperty name="width" value="0.05" units="cm"/>
      <inkml:brushProperty name="height" value="0.05" units="cm"/>
      <inkml:brushProperty name="color" value="#FF0066"/>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44.940"/>
    </inkml:context>
    <inkml:brush xml:id="br0">
      <inkml:brushProperty name="width" value="0.1" units="cm"/>
      <inkml:brushProperty name="height" value="0.1" units="cm"/>
      <inkml:brushProperty name="color" value="#E71224"/>
    </inkml:brush>
  </inkml:definitions>
  <inkml:trace contextRef="#ctx0" brushRef="#br0">1 0 24575,'17'16'0,"7"3"0,48 30 0,-39-28 0,-30-20 0,0 1 0,-1 0 0,1-1 0,0 1 0,0-1 0,-1 0 0,1 0 0,0 0 0,0 0 0,0-1 0,0 1 0,0-1 0,1 0 0,5 0 0,-5-1 0,-1 0 0,1 0 0,0-1 0,0 1 0,0-1 0,-1 0 0,1 0 0,-1 0 0,0-1 0,6-5 0,12-9 0,-13 9 0,0 1 0,1 0 0,0 0 0,10-5 0,-15 10 0,0 0 0,1 0 0,-1 1 0,0 0 0,1 0 0,-1 0 0,1 0 0,-1 1 0,1 0 0,-1 0 0,1 0 0,0 0 0,6 2 0,15 4 0,-1 1 0,31 13 0,-21-7 0,12-2 196,-25-7-1757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3:13.701"/>
    </inkml:context>
    <inkml:brush xml:id="br0">
      <inkml:brushProperty name="width" value="0.1" units="cm"/>
      <inkml:brushProperty name="height" value="0.1" units="cm"/>
      <inkml:brushProperty name="color" value="#E71224"/>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4:45.599"/>
    </inkml:context>
    <inkml:brush xml:id="br0">
      <inkml:brushProperty name="width" value="0.1" units="cm"/>
      <inkml:brushProperty name="height" value="0.1" units="cm"/>
      <inkml:brushProperty name="color" value="#E71224"/>
    </inkml:brush>
  </inkml:definitions>
  <inkml:trace contextRef="#ctx0" brushRef="#br0">70 189 24575,'0'0'0,"0"0"0,-26 0 0,21 1 0,-1 0 0,1 0 0,-1 1 0,1-1 0,-1 1 0,-4 3 0,39 5 0,-19-7 0,1-2 0,0 0 0,-1 0 0,1 0 0,0-2 0,-1 1 0,1-1 0,0-1 0,-1 0 0,1 0 0,-1-1 0,0-1 0,0 0 0,0 0 0,-1-1 0,16-9 0,-16 10 0,-10 12 0,-12 13 0,6-12 0,-1 0 0,0-1 0,-1 0 0,-16 13 0,21-19 0,1 0 0,0 0 0,-1 0 0,0 0 0,1-1 0,-1 0 0,0 1 0,0-1 0,0-1 0,0 1 0,1 0 0,-1-1 0,0 0 0,0 0 0,0 0 0,0-1 0,-8-1 0,15 0 0,0 0 0,-1-1 0,1 0 0,-1 1 0,1-1 0,-1 0 0,0 0 0,2-5 0,0 3 0,19-29 0,3 2 0,0 1 0,34-31 0,-49 53 0,-6 5 0,-1 0 0,1 0 0,-1 0 0,0-1 0,0 1 0,0-1 0,-1 0 0,1 0 0,-1-1 0,3-5 0,11 12 0,-16-1 0,0 0 0,0 0 0,0 0 0,0-1 0,0 1 0,0 0 0,0 0 0,0-1 0,0 1 0,0 0 0,0-1 0,0 1 0,0-1 0,0 1 0,-1-1 0,1 0 0,0 1 0,0-1 0,-1 0 0,1 1 0,0-1 0,-1 0 0,2-1 0,-5 8 0,-1 1 0,1-1 0,-1 0 0,-1 0 0,1 0 0,-11 10 0,-9 12 0,-8 24 0,24-37 0,-1 0 0,0 0 0,-2-1 0,1-1 0,-14 14 0,51-49 0,18-15 0,-46 59 0,-13 71 0,8-58 0,1-1 0,0 69 0,8-105 0,1 0 0,0 0 0,0 0 0,-1-1 0,7-5 0,16-16 185,-21 18-326,0 0 0,1 1 0,0 0 0,0 0 1,0 0-1,1 1 0,0 0 0,0 0 0,0 0 0,11-3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4:48.377"/>
    </inkml:context>
    <inkml:brush xml:id="br0">
      <inkml:brushProperty name="width" value="0.1" units="cm"/>
      <inkml:brushProperty name="height" value="0.1" units="cm"/>
      <inkml:brushProperty name="color" value="#E71224"/>
    </inkml:brush>
  </inkml:definitions>
  <inkml:trace contextRef="#ctx0" brushRef="#br0">233 1 24575,'-2'1'0,"-1"1"0,0-1 0,1 0 0,-1 0 0,0 0 0,1-1 0,-6 2 0,-5 1 0,7-1 0,0 1 0,-1-1 0,0 0 0,0 0 0,0 0 0,-12 0 0,2-2 0,15-1 0,15 1 0,-12 0 0,0 0 0,-1 0 0,1 0 0,0-1 0,0 1 0,-1 0 0,1 0 0,0 0 0,-1 0 0,1 0 0,0 1 0,-1-1 0,1 0 0,0 0 0,0 0 0,-1 1 0,1-1 0,-1 0 0,1 0 0,0 1 0,-1-1 0,1 1 0,-1-1 0,1 1 0,-1-1 0,1 0 0,-1 1 0,1 0 0,0 0 0,-2 0 0,1 1 0,0 0 0,-1-1 0,0 1 0,1-1 0,-1 1 0,0-1 0,0 0 0,1 1 0,-3 1 0,-6 11 0,6-9 0,0-1 0,1 1 0,0 0 0,0 0 0,0 0 0,1 0 0,-1 0 0,1 0 0,1 0 0,-1 0 0,1 0 0,0 1 0,0-1 0,0 0 0,0 0 0,1 1 0,0-1 0,0 0 0,1 0 0,0 0 0,-1 0 0,2-1 0,-1 1 0,0 0 0,1-1 0,0 1 0,0-1 0,0 0 0,1 0 0,-1 0 0,1-1 0,0 1 0,0-1 0,0 0 0,1 0 0,-1 0 0,1-1 0,8 5 0,-13-7 0,1 0 0,-1 0 0,0 1 0,0-1 0,0 0 0,0 0 0,0 1 0,0-1 0,1 0 0,-1 0 0,0 1 0,0-1 0,0 0 0,0 1 0,0-1 0,0 0 0,0 0 0,0 1 0,0-1 0,0 0 0,0 1 0,-1-1 0,1 0 0,0 0 0,0 1 0,0-1 0,0 0 0,0 1 0,0-1 0,-1 0 0,1 0 0,0 0 0,0 1 0,0-1 0,-1 0 0,-13 18 0,-20 14 0,23-24 0,5-5 0,1 1 0,0 0 0,0 0 0,1 0 0,-1 0 0,-3 5 0,7-7 0,0 0 0,0-1 0,0 1 0,1 0 0,-1-1 0,0 1 0,1 0 0,-1 0 0,1-1 0,0 1 0,-1 0 0,1 0 0,0 0 0,0-1 0,0 1 0,1 0 0,-1 0 0,0 0 0,1 0 0,-1-1 0,1 1 0,-1 0 0,1-1 0,0 1 0,1 2 0,2 3 0,1-1 0,0 0 0,0 0 0,10 9 0,15 17 0,-28-30 0,-1 1 0,1-1 0,-1 0 0,1 1 0,-1-1 0,0 1 0,0 0 0,0-1 0,0 1 0,-1 0 0,1 5 0,-43-7 0,27-2 0,10 0 0,0 1 0,0 0 0,0 0 0,0 0 0,0 0 0,-5 2 0,10-1 0,-1-1 0,1 1 0,0-1 0,-1 1 0,1 0 0,-1-1 0,1 1 0,0 0 0,0-1 0,-1 1 0,1 0 0,0 0 0,0-1 0,0 1 0,0 0 0,0 0 0,0-1 0,0 1 0,0 0 0,0 0 0,0-1 0,0 1 0,1 0 0,-1 0 0,0-1 0,0 1 0,1 0 0,0 0 0,8 21 0,-6-13 0,-8-15 0,-4-4 0,-53-41 0,62 50 0,-1 0 0,0 0 0,1 0 0,-1 0 0,1-1 0,-1 1 0,1 0 0,0 0 0,-1-1 0,1 1 0,0 0 0,0-1 0,0 1 0,0 0 0,0-1 0,0 1 0,0 0 0,1-1 0,-1 1 0,0 0 0,1 0 0,-1-1 0,1 0 0,14-33 0,-13 32 0,7-15 0,-1-1 0,6-21 0,-11 32 0,-2 0 0,1 0 0,-1 0 0,0 0 0,-1 0 0,0 0 0,0 0 0,-2-12 0,2 13 0,-1 0 0,2 0 0,-1 0 0,1-1 0,0 1 0,1 0 0,-1 0 0,2 1 0,-1-1 0,1 0 0,3-6 0,-2 4 0,0 0 0,-1-1 0,0 1 0,-1 0 0,3-16 0,-6-68-1365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40:00.668"/>
    </inkml:context>
    <inkml:brush xml:id="br0">
      <inkml:brushProperty name="width" value="0.05" units="cm"/>
      <inkml:brushProperty name="height" value="0.05" units="cm"/>
      <inkml:brushProperty name="color" value="#FF0066"/>
      <inkml:brushProperty name="ignorePressure" value="1"/>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40:00.668"/>
    </inkml:context>
    <inkml:brush xml:id="br0">
      <inkml:brushProperty name="width" value="0.05" units="cm"/>
      <inkml:brushProperty name="height" value="0.05" units="cm"/>
      <inkml:brushProperty name="color" value="#FF0066"/>
      <inkml:brushProperty name="ignorePressure" value="1"/>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53:28.344"/>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53:28.344"/>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53:28.344"/>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53:28.344"/>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45:25.8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5:39:19.511"/>
    </inkml:context>
    <inkml:brush xml:id="br0">
      <inkml:brushProperty name="width" value="0.05" units="cm"/>
      <inkml:brushProperty name="height" value="0.05" units="cm"/>
      <inkml:brushProperty name="color" value="#FF0066"/>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5:33:29.349"/>
    </inkml:context>
    <inkml:brush xml:id="br0">
      <inkml:brushProperty name="width" value="0.05" units="cm"/>
      <inkml:brushProperty name="height" value="0.05" units="cm"/>
      <inkml:brushProperty name="color" value="#FF0066"/>
      <inkml:brushProperty name="ignorePressure" value="1"/>
    </inkml:brush>
  </inkml:definitions>
  <inkml:trace contextRef="#ctx0" brushRef="#br0">1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6:17:56.7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0,'0'0,"0"0,0 0,0 3,0 4,0 1,0-1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5:32:28.952"/>
    </inkml:context>
    <inkml:brush xml:id="br0">
      <inkml:brushProperty name="width" value="0.1" units="cm"/>
      <inkml:brushProperty name="height" value="0.1" units="cm"/>
      <inkml:brushProperty name="color" value="#66CC00"/>
      <inkml:brushProperty name="ignorePressure" value="1"/>
    </inkml:brush>
  </inkml:definitions>
  <inkml:trace contextRef="#ctx0" brushRef="#br0">1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03:34.683"/>
    </inkml:context>
    <inkml:brush xml:id="br0">
      <inkml:brushProperty name="width" value="0.1" units="cm"/>
      <inkml:brushProperty name="height" value="0.1" units="cm"/>
      <inkml:brushProperty name="color" value="#FF0066"/>
      <inkml:brushProperty name="ignorePressure" value="1"/>
    </inkml:brush>
  </inkml:definitions>
  <inkml:trace contextRef="#ctx0" brushRef="#br0">1 0,'0'0,"0"0,0 0,0 0,0 0,0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04:26.959"/>
    </inkml:context>
    <inkml:brush xml:id="br0">
      <inkml:brushProperty name="width" value="0.1" units="cm"/>
      <inkml:brushProperty name="height" value="0.1" units="cm"/>
      <inkml:brushProperty name="color" value="#66CC00"/>
      <inkml:brushProperty name="ignorePressure" value="1"/>
    </inkml:brush>
  </inkml:definitions>
  <inkml:trace contextRef="#ctx0" brushRef="#br0">1 0,'0'0,"0"0,0 0,0 0,0 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13:37.800"/>
    </inkml:context>
    <inkml:brush xml:id="br0">
      <inkml:brushProperty name="width" value="0.1" units="cm"/>
      <inkml:brushProperty name="height" value="0.1" units="cm"/>
      <inkml:brushProperty name="color" value="#FF0066"/>
      <inkml:brushProperty name="ignorePressure" value="1"/>
    </inkml:brush>
  </inkml:definitions>
  <inkml:trace contextRef="#ctx0" brushRef="#br0">1 151,'0'0,"13"0,1498-50,-311-32,-360 63,-802 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13:38.312"/>
    </inkml:context>
    <inkml:brush xml:id="br0">
      <inkml:brushProperty name="width" value="0.1" units="cm"/>
      <inkml:brushProperty name="height" value="0.1" units="cm"/>
      <inkml:brushProperty name="color" value="#FF0066"/>
      <inkml:brushProperty name="ignorePressure" value="1"/>
    </inkml:brush>
  </inkml:definitions>
  <inkml:trace contextRef="#ctx0" brushRef="#br0">671 0,'0'0,"0"5,-1 16,0 1,-2 0,-1-1,-7 23,-32 86,39-118,-52 128,-124 224,-110 116,229-383,59-93,-10 15,12-19,0 1,0-1,-1 0,1 0,0 1,0-1,0 0,0 0,-1 1,1-1,0 0,0 1,0-1,0 0,0 0,0 1,0-1,0 0,0 1,0-1,0 0,0 1,0-1,0 0,0 1,0-1,0 0,0 1,0-1,0 0,0 0,1 1,-1-1,0 0,0 0,0 1,0-1,1 0,-1 0,0 1,0-1,1 0,-1 0,0 0,1 1,7-2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13:39.209"/>
    </inkml:context>
    <inkml:brush xml:id="br0">
      <inkml:brushProperty name="width" value="0.1" units="cm"/>
      <inkml:brushProperty name="height" value="0.1" units="cm"/>
      <inkml:brushProperty name="color" value="#FF0066"/>
      <inkml:brushProperty name="ignorePressure" value="1"/>
    </inkml:brush>
  </inkml:definitions>
  <inkml:trace contextRef="#ctx0" brushRef="#br0">1 219,'1'4,"0"0,0 0,0-1,1 1,0-1,-1 1,1-1,1 1,-1-1,4 4,6 10,74 132,83 202,30 177,-184-483,-15-45,0 0,0 0,0-1,0 1,1 0,-1 0,0-1,0 1,0 0,0 0,0-1,0 1,0 0,0 0,1-1,-1 1,0 0,0 0,0 0,1 0,-1-1,0 1,0 0,0 0,1 0,-1 0,0 0,0 0,1-1,-1 1,0 0,0 0,1 0,-1 0,0 0,0 0,1 0,-1 0,0 0,0 0,1 0,-1 0,0 1,0-1,1 0,-1 0,0 0,0 0,1 0,-1 0,0 1,0-1,0 0,1 0,-1 0,0 0,0 1,0-1,0 0,0 0,1 1,-1-1,0 0,0 0,0 0,0 1,0-1,0 0,0 1,9-24,-9 22,12-40,-3 0,6-59,-2-90,-13 77,-4 0,-6 1,-4 0,-55-206,60 286,0 0,-3 0,-27-53,32 78,4 14,1 23,2-25,0 457,-2 99,-2-407,-2 201,5-361,-1 0,0 0,0 0,0 0,0 1,-1-1,0 1,-5-7,-39-57,33 50,-100-133,-13-18,122 162,-4-4,1 0,1 0,0-1,-6-14,12 23,0 1,0 0,0-1,0 1,0-1,1 1,0-1,0 1,0-1,0 1,0-1,1 0,-1 1,1 0,0-1,0 1,0-1,1 1,-1 0,1 0,0 0,2-4,3-1,1 0,0 0,0 0,1 1,0 0,0 1,14-7,74-31,-97 44,68-26,1 4,1 2,1 4,1 3,0 2,0 4,89 3,-154 4,0 0,0 0,0 1,0 0,-1 0,1 0,0 1,-1 0,0 1,1-1,7 6,-5-1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13:39.716"/>
    </inkml:context>
    <inkml:brush xml:id="br0">
      <inkml:brushProperty name="width" value="0.1" units="cm"/>
      <inkml:brushProperty name="height" value="0.1" units="cm"/>
      <inkml:brushProperty name="color" value="#FF0066"/>
      <inkml:brushProperty name="ignorePressure" value="1"/>
    </inkml:brush>
  </inkml:definitions>
  <inkml:trace contextRef="#ctx0" brushRef="#br0">0 568,'1'-8,"3"-17,2 0,1 0,0 1,2 0,1 0,1 0,1 2,26-38,-19 33,2 1,1 1,1 2,1 0,1 1,37-25,-38 31,1 1,1 1,0 1,1 2,1 1,37-10,-42 15,0 1,1 1,-1 2,1 0,0 1,-1 1,1 1,31 7,-19 1,-1 2,0 0,-1 3,0 1,-2 1,0 2,0 1,-2 1,43 40,-22-13,-3 3,-1 2,-3 2,41 66,-41-51,-3 2,52 126,-75-151,-2 1,-3 0,-1 1,-3 0,6 82,-14-112,-1 0,-1 0,-1 0,-1-1,0 1,-2-1,-8 24,9-31,-1 0,0 0,-1-1,-1 1,1-2,-2 1,1-1,-1 0,-1 0,1-1,-1 0,-16 10,10-10,0 0,-1-1,1 0,-1-1,-1-1,1-1,-1 0,0-1,0-1,1-1,-28 0,1-4,0-1,0-2,-58-16,13-2,-158-66,195 67,1-3,1-1,2-3,-58-47,86 61,0-1,2-1,0 0,1-1,1-1,1-1,1 0,0-1,2 0,1-1,-10-29,7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7T04:40:00.668"/>
    </inkml:context>
    <inkml:brush xml:id="br0">
      <inkml:brushProperty name="width" value="0.05" units="cm"/>
      <inkml:brushProperty name="height" value="0.05" units="cm"/>
      <inkml:brushProperty name="color" value="#FF0066"/>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6:34:12.215"/>
    </inkml:context>
    <inkml:brush xml:id="br0">
      <inkml:brushProperty name="width" value="0.1" units="cm"/>
      <inkml:brushProperty name="height" value="0.1" units="cm"/>
      <inkml:brushProperty name="color" value="#FF0066"/>
      <inkml:brushProperty name="ignorePressure" value="1"/>
    </inkml:brush>
  </inkml:definitions>
  <inkml:trace contextRef="#ctx0" brushRef="#br0">1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4:44:45.0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0,'0'0,"0"0,0 0,0 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24T04:59:38.172"/>
    </inkml:context>
    <inkml:brush xml:id="br0">
      <inkml:brushProperty name="width" value="0.05" units="cm"/>
      <inkml:brushProperty name="height" value="0.05" units="cm"/>
      <inkml:brushProperty name="color" value="#FF0066"/>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22.751"/>
    </inkml:context>
    <inkml:brush xml:id="br0">
      <inkml:brushProperty name="width" value="0.2" units="cm"/>
      <inkml:brushProperty name="height" value="0.2" units="cm"/>
    </inkml:brush>
  </inkml:definitions>
  <inkml:trace contextRef="#ctx0" brushRef="#br0">1 0 24575,'0'0'0,"0"0"0,0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31.612"/>
    </inkml:context>
    <inkml:brush xml:id="br0">
      <inkml:brushProperty name="width" value="0.2" units="cm"/>
      <inkml:brushProperty name="height" value="0.2" units="cm"/>
    </inkml:brush>
  </inkml:definitions>
  <inkml:trace contextRef="#ctx0" brushRef="#br0">1 0 24575,'0'28'0,"-1"-22"0,1 1 0,1-1 0,-1 0 0,1 0 0,0 1 0,0-1 0,1 0 0,0 0 0,0 0 0,0-1 0,1 1 0,0 0 0,0-1 0,0 1 0,1-1 0,-1 0 0,9 7 0,18 18 0,2-2 0,36 24 0,17 15 0,5 12 0,12 11 0,151 103 0,-1-37 0,-175-110 0,-2 2 0,35 20 0,-89-54 0,0 0 0,23 21 0,3 2 0,7 11 0,-48-31-1365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32.557"/>
    </inkml:context>
    <inkml:brush xml:id="br0">
      <inkml:brushProperty name="width" value="0.2" units="cm"/>
      <inkml:brushProperty name="height" value="0.2" units="cm"/>
    </inkml:brush>
  </inkml:definitions>
  <inkml:trace contextRef="#ctx0" brushRef="#br0">456 0 24575,'0'0'0,"-17"11"0,13-6 0,0 1 0,1-1 0,0 1 0,0 0 0,0 0 0,1 0 0,0 1 0,0-1 0,0 1 0,1-1 0,-1 10 0,0 10 0,2 38 0,1-57 0,11 156 0,-5-89 0,-3 106 0,-5-174 0,0 1 0,-1-1 0,1 1 0,-1-1 0,-1 0 0,1 0 0,-1 0 0,0 0 0,-1-1 0,1 1 0,-1-1 0,0 0 0,0 0 0,-1 0 0,0 0 0,0-1 0,0 0 0,0 0 0,-12 7 0,-5 2 0,-1-2 0,0 0 0,-43 14 0,43-18-170,0-1-1,0-1 0,0 0 1,0-2-1,-1-1 0,1-1 1,-32-2-1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43.369"/>
    </inkml:context>
    <inkml:brush xml:id="br0">
      <inkml:brushProperty name="width" value="0.1" units="cm"/>
      <inkml:brushProperty name="height" value="0.1" units="cm"/>
      <inkml:brushProperty name="color" value="#E71224"/>
    </inkml:brush>
  </inkml:definitions>
  <inkml:trace contextRef="#ctx0" brushRef="#br0">421 1 24575,'0'0'0,"0"0"0,0 0 0,0 0 0,-22 1 0,1 0 0,-1 2 0,0 0 0,1 2 0,-1 0 0,1 2 0,1 0 0,-1 1 0,-25 15 0,31-15 0,1 0 0,1 1 0,0 1 0,0 0 0,1 1 0,0 0 0,1 1 0,0 0 0,1 1 0,0 0 0,1 0 0,1 1 0,-9 18 0,15-27 0,-1 1 0,1 0 0,0 0 0,0 0 0,1 0 0,0 0 0,0 0 0,0 0 0,1 11 0,1-16 0,-1-1 0,1 1 0,-1-1 0,1 0 0,-1 1 0,1-1 0,-1 0 0,1 0 0,0 1 0,-1-1 0,1 0 0,0 0 0,-1 0 0,1 0 0,-1 0 0,1 0 0,0 0 0,-1 0 0,1 0 0,0 0 0,-1 0 0,1 0 0,0 0 0,0-1 0,21-3 0,-19 4 0,91-25 0,-62 15 0,0 1 0,1 2 0,0 1 0,45-2 0,-69 8 0,-1 0 0,1 1 0,0 0 0,-1 0 0,1 1 0,-1 0 0,1 0 0,-1 1 0,0 0 0,0 0 0,-1 1 0,1 0 0,0 1 0,-1 0 0,0 0 0,-1 0 0,1 1 0,-1 0 0,0 0 0,0 1 0,8 11 0,-10-12 0,-1 0 0,1 0 0,-1 1 0,0-1 0,-1 1 0,0-1 0,0 1 0,0 0 0,-1-1 0,1 9 0,-2-11 0,0 0 0,0 0 0,0 0 0,0 0 0,-1-1 0,0 1 0,0 0 0,0 0 0,0-1 0,0 1 0,-1-1 0,0 1 0,0-1 0,0 0 0,0 0 0,0 1 0,0-1 0,-1-1 0,-5 6 0,0-1-91,-1-1 0,1-1 0,-1 1 0,0-1 0,-1-1 0,1 0 0,-1 0 0,0-1 0,0 0 0,0-1 0,0 0 0,0-1 0,0 0 0,-19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44.135"/>
    </inkml:context>
    <inkml:brush xml:id="br0">
      <inkml:brushProperty name="width" value="0.1" units="cm"/>
      <inkml:brushProperty name="height" value="0.1" units="cm"/>
      <inkml:brushProperty name="color" value="#E71224"/>
    </inkml:brush>
  </inkml:definitions>
  <inkml:trace contextRef="#ctx0" brushRef="#br0">1 1 24575,'0'0'0,"0"0"0,0 0 0,0 0 0,0 0 0,0 0 0,16 16 0,74 108 0,-57-84 0,73 80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0T20:02:44.482"/>
    </inkml:context>
    <inkml:brush xml:id="br0">
      <inkml:brushProperty name="width" value="0.1" units="cm"/>
      <inkml:brushProperty name="height" value="0.1" units="cm"/>
      <inkml:brushProperty name="color" value="#E7122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F57BA-F701-44BA-9DF2-ED6D7FA34155}" type="datetimeFigureOut">
              <a:rPr lang="en-US" smtClean="0"/>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86030-7FB3-4465-8E80-FF0968845AB8}" type="slidenum">
              <a:rPr lang="en-US" smtClean="0"/>
              <a:t>‹#›</a:t>
            </a:fld>
            <a:endParaRPr lang="en-US"/>
          </a:p>
        </p:txBody>
      </p:sp>
    </p:spTree>
    <p:extLst>
      <p:ext uri="{BB962C8B-B14F-4D97-AF65-F5344CB8AC3E}">
        <p14:creationId xmlns:p14="http://schemas.microsoft.com/office/powerpoint/2010/main" val="232531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86030-7FB3-4465-8E80-FF0968845AB8}" type="slidenum">
              <a:rPr lang="en-US" smtClean="0"/>
              <a:t>6</a:t>
            </a:fld>
            <a:endParaRPr lang="en-US"/>
          </a:p>
        </p:txBody>
      </p:sp>
    </p:spTree>
    <p:extLst>
      <p:ext uri="{BB962C8B-B14F-4D97-AF65-F5344CB8AC3E}">
        <p14:creationId xmlns:p14="http://schemas.microsoft.com/office/powerpoint/2010/main" val="314396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16</a:t>
            </a:fld>
            <a:endParaRPr lang="en-US"/>
          </a:p>
        </p:txBody>
      </p:sp>
    </p:spTree>
    <p:extLst>
      <p:ext uri="{BB962C8B-B14F-4D97-AF65-F5344CB8AC3E}">
        <p14:creationId xmlns:p14="http://schemas.microsoft.com/office/powerpoint/2010/main" val="1154506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18</a:t>
            </a:fld>
            <a:endParaRPr lang="en-US"/>
          </a:p>
        </p:txBody>
      </p:sp>
    </p:spTree>
    <p:extLst>
      <p:ext uri="{BB962C8B-B14F-4D97-AF65-F5344CB8AC3E}">
        <p14:creationId xmlns:p14="http://schemas.microsoft.com/office/powerpoint/2010/main" val="123602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a:p>
        </p:txBody>
      </p:sp>
      <p:sp>
        <p:nvSpPr>
          <p:cNvPr id="4" name="Slide Number Placeholder 3"/>
          <p:cNvSpPr>
            <a:spLocks noGrp="1"/>
          </p:cNvSpPr>
          <p:nvPr>
            <p:ph type="sldNum" sz="quarter" idx="10"/>
          </p:nvPr>
        </p:nvSpPr>
        <p:spPr/>
        <p:txBody>
          <a:bodyPr/>
          <a:lstStyle/>
          <a:p>
            <a:fld id="{BCF86030-7FB3-4465-8E80-FF0968845AB8}" type="slidenum">
              <a:rPr lang="en-US" smtClean="0"/>
              <a:t>23</a:t>
            </a:fld>
            <a:endParaRPr lang="en-US"/>
          </a:p>
        </p:txBody>
      </p:sp>
    </p:spTree>
    <p:extLst>
      <p:ext uri="{BB962C8B-B14F-4D97-AF65-F5344CB8AC3E}">
        <p14:creationId xmlns:p14="http://schemas.microsoft.com/office/powerpoint/2010/main" val="2774294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a:p>
        </p:txBody>
      </p:sp>
      <p:sp>
        <p:nvSpPr>
          <p:cNvPr id="4" name="Slide Number Placeholder 3"/>
          <p:cNvSpPr>
            <a:spLocks noGrp="1"/>
          </p:cNvSpPr>
          <p:nvPr>
            <p:ph type="sldNum" sz="quarter" idx="10"/>
          </p:nvPr>
        </p:nvSpPr>
        <p:spPr/>
        <p:txBody>
          <a:bodyPr/>
          <a:lstStyle/>
          <a:p>
            <a:fld id="{BCF86030-7FB3-4465-8E80-FF0968845AB8}" type="slidenum">
              <a:rPr lang="en-US" smtClean="0"/>
              <a:t>24</a:t>
            </a:fld>
            <a:endParaRPr lang="en-US"/>
          </a:p>
        </p:txBody>
      </p:sp>
    </p:spTree>
    <p:extLst>
      <p:ext uri="{BB962C8B-B14F-4D97-AF65-F5344CB8AC3E}">
        <p14:creationId xmlns:p14="http://schemas.microsoft.com/office/powerpoint/2010/main" val="3462231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25</a:t>
            </a:fld>
            <a:endParaRPr lang="en-US"/>
          </a:p>
        </p:txBody>
      </p:sp>
    </p:spTree>
    <p:extLst>
      <p:ext uri="{BB962C8B-B14F-4D97-AF65-F5344CB8AC3E}">
        <p14:creationId xmlns:p14="http://schemas.microsoft.com/office/powerpoint/2010/main" val="285910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27</a:t>
            </a:fld>
            <a:endParaRPr lang="en-US"/>
          </a:p>
        </p:txBody>
      </p:sp>
    </p:spTree>
    <p:extLst>
      <p:ext uri="{BB962C8B-B14F-4D97-AF65-F5344CB8AC3E}">
        <p14:creationId xmlns:p14="http://schemas.microsoft.com/office/powerpoint/2010/main" val="3348864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28</a:t>
            </a:fld>
            <a:endParaRPr lang="en-US"/>
          </a:p>
        </p:txBody>
      </p:sp>
    </p:spTree>
    <p:extLst>
      <p:ext uri="{BB962C8B-B14F-4D97-AF65-F5344CB8AC3E}">
        <p14:creationId xmlns:p14="http://schemas.microsoft.com/office/powerpoint/2010/main" val="18049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a:p>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33</a:t>
            </a:fld>
            <a:endParaRPr lang="en-US"/>
          </a:p>
        </p:txBody>
      </p:sp>
    </p:spTree>
    <p:extLst>
      <p:ext uri="{BB962C8B-B14F-4D97-AF65-F5344CB8AC3E}">
        <p14:creationId xmlns:p14="http://schemas.microsoft.com/office/powerpoint/2010/main" val="4294409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34</a:t>
            </a:fld>
            <a:endParaRPr lang="en-US"/>
          </a:p>
        </p:txBody>
      </p:sp>
    </p:spTree>
    <p:extLst>
      <p:ext uri="{BB962C8B-B14F-4D97-AF65-F5344CB8AC3E}">
        <p14:creationId xmlns:p14="http://schemas.microsoft.com/office/powerpoint/2010/main" val="4294409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35</a:t>
            </a:fld>
            <a:endParaRPr lang="en-US"/>
          </a:p>
        </p:txBody>
      </p:sp>
    </p:spTree>
    <p:extLst>
      <p:ext uri="{BB962C8B-B14F-4D97-AF65-F5344CB8AC3E}">
        <p14:creationId xmlns:p14="http://schemas.microsoft.com/office/powerpoint/2010/main" val="429440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fld id="{BCF86030-7FB3-4465-8E80-FF0968845AB8}" type="slidenum">
              <a:rPr lang="en-US" smtClean="0"/>
              <a:t>7</a:t>
            </a:fld>
            <a:endParaRPr lang="en-US"/>
          </a:p>
        </p:txBody>
      </p:sp>
    </p:spTree>
    <p:extLst>
      <p:ext uri="{BB962C8B-B14F-4D97-AF65-F5344CB8AC3E}">
        <p14:creationId xmlns:p14="http://schemas.microsoft.com/office/powerpoint/2010/main" val="1122926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a:p>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36</a:t>
            </a:fld>
            <a:endParaRPr lang="en-US"/>
          </a:p>
        </p:txBody>
      </p:sp>
    </p:spTree>
    <p:extLst>
      <p:ext uri="{BB962C8B-B14F-4D97-AF65-F5344CB8AC3E}">
        <p14:creationId xmlns:p14="http://schemas.microsoft.com/office/powerpoint/2010/main" val="2875159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a:p>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37</a:t>
            </a:fld>
            <a:endParaRPr lang="en-US"/>
          </a:p>
        </p:txBody>
      </p:sp>
    </p:spTree>
    <p:extLst>
      <p:ext uri="{BB962C8B-B14F-4D97-AF65-F5344CB8AC3E}">
        <p14:creationId xmlns:p14="http://schemas.microsoft.com/office/powerpoint/2010/main" val="2649911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a:p>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38</a:t>
            </a:fld>
            <a:endParaRPr lang="en-US"/>
          </a:p>
        </p:txBody>
      </p:sp>
    </p:spTree>
    <p:extLst>
      <p:ext uri="{BB962C8B-B14F-4D97-AF65-F5344CB8AC3E}">
        <p14:creationId xmlns:p14="http://schemas.microsoft.com/office/powerpoint/2010/main" val="623246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CF86030-7FB3-4465-8E80-FF0968845AB8}" type="slidenum">
              <a:rPr lang="en-US" smtClean="0"/>
              <a:t>40</a:t>
            </a:fld>
            <a:endParaRPr lang="en-US"/>
          </a:p>
        </p:txBody>
      </p:sp>
    </p:spTree>
    <p:extLst>
      <p:ext uri="{BB962C8B-B14F-4D97-AF65-F5344CB8AC3E}">
        <p14:creationId xmlns:p14="http://schemas.microsoft.com/office/powerpoint/2010/main" val="2621233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CF86030-7FB3-4465-8E80-FF0968845AB8}" type="slidenum">
              <a:rPr lang="en-US" smtClean="0"/>
              <a:t>41</a:t>
            </a:fld>
            <a:endParaRPr lang="en-US"/>
          </a:p>
        </p:txBody>
      </p:sp>
    </p:spTree>
    <p:extLst>
      <p:ext uri="{BB962C8B-B14F-4D97-AF65-F5344CB8AC3E}">
        <p14:creationId xmlns:p14="http://schemas.microsoft.com/office/powerpoint/2010/main" val="406111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CF86030-7FB3-4465-8E80-FF0968845AB8}" type="slidenum">
              <a:rPr lang="en-US" smtClean="0"/>
              <a:t>42</a:t>
            </a:fld>
            <a:endParaRPr lang="en-US"/>
          </a:p>
        </p:txBody>
      </p:sp>
    </p:spTree>
    <p:extLst>
      <p:ext uri="{BB962C8B-B14F-4D97-AF65-F5344CB8AC3E}">
        <p14:creationId xmlns:p14="http://schemas.microsoft.com/office/powerpoint/2010/main" val="137041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CF86030-7FB3-4465-8E80-FF0968845AB8}" type="slidenum">
              <a:rPr lang="en-US" smtClean="0"/>
              <a:t>43</a:t>
            </a:fld>
            <a:endParaRPr lang="en-US"/>
          </a:p>
        </p:txBody>
      </p:sp>
    </p:spTree>
    <p:extLst>
      <p:ext uri="{BB962C8B-B14F-4D97-AF65-F5344CB8AC3E}">
        <p14:creationId xmlns:p14="http://schemas.microsoft.com/office/powerpoint/2010/main" val="255692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45</a:t>
            </a:fld>
            <a:endParaRPr lang="en-US"/>
          </a:p>
        </p:txBody>
      </p:sp>
    </p:spTree>
    <p:extLst>
      <p:ext uri="{BB962C8B-B14F-4D97-AF65-F5344CB8AC3E}">
        <p14:creationId xmlns:p14="http://schemas.microsoft.com/office/powerpoint/2010/main" val="295165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:640.5W</a:t>
            </a:r>
          </a:p>
          <a:p>
            <a:r>
              <a:rPr lang="en-US" dirty="0"/>
              <a:t>Q-2:</a:t>
            </a:r>
            <a:r>
              <a:rPr lang="en-US" baseline="0" dirty="0"/>
              <a:t> 0.938</a:t>
            </a:r>
          </a:p>
          <a:p>
            <a:r>
              <a:rPr lang="en-US" baseline="0" dirty="0"/>
              <a:t>Q-3 : Pc -1250W</a:t>
            </a:r>
          </a:p>
          <a:p>
            <a:r>
              <a:rPr lang="en-US" baseline="0" dirty="0" err="1"/>
              <a:t>Pt</a:t>
            </a:r>
            <a:r>
              <a:rPr lang="en-US" baseline="0" dirty="0"/>
              <a:t> = 1275 W</a:t>
            </a:r>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50</a:t>
            </a:fld>
            <a:endParaRPr lang="en-US"/>
          </a:p>
        </p:txBody>
      </p:sp>
    </p:spTree>
    <p:extLst>
      <p:ext uri="{BB962C8B-B14F-4D97-AF65-F5344CB8AC3E}">
        <p14:creationId xmlns:p14="http://schemas.microsoft.com/office/powerpoint/2010/main" val="314840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:640.5W</a:t>
            </a:r>
          </a:p>
          <a:p>
            <a:r>
              <a:rPr lang="en-US" dirty="0"/>
              <a:t>Q-2:</a:t>
            </a:r>
            <a:r>
              <a:rPr lang="en-US" baseline="0" dirty="0"/>
              <a:t> 0.938</a:t>
            </a:r>
          </a:p>
          <a:p>
            <a:r>
              <a:rPr lang="en-US" baseline="0" dirty="0"/>
              <a:t>Q-3 : Pc -1250W</a:t>
            </a:r>
          </a:p>
          <a:p>
            <a:r>
              <a:rPr lang="en-US" baseline="0" dirty="0" err="1"/>
              <a:t>Pt</a:t>
            </a:r>
            <a:r>
              <a:rPr lang="en-US" baseline="0" dirty="0"/>
              <a:t> = 1275 W</a:t>
            </a:r>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51</a:t>
            </a:fld>
            <a:endParaRPr lang="en-US"/>
          </a:p>
        </p:txBody>
      </p:sp>
    </p:spTree>
    <p:extLst>
      <p:ext uri="{BB962C8B-B14F-4D97-AF65-F5344CB8AC3E}">
        <p14:creationId xmlns:p14="http://schemas.microsoft.com/office/powerpoint/2010/main" val="42313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86030-7FB3-4465-8E80-FF0968845AB8}" type="slidenum">
              <a:rPr lang="en-US" smtClean="0"/>
              <a:t>8</a:t>
            </a:fld>
            <a:endParaRPr lang="en-US"/>
          </a:p>
        </p:txBody>
      </p:sp>
    </p:spTree>
    <p:extLst>
      <p:ext uri="{BB962C8B-B14F-4D97-AF65-F5344CB8AC3E}">
        <p14:creationId xmlns:p14="http://schemas.microsoft.com/office/powerpoint/2010/main" val="2119701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:640.5W</a:t>
            </a:r>
          </a:p>
          <a:p>
            <a:r>
              <a:rPr lang="en-US" dirty="0"/>
              <a:t>Q-2:</a:t>
            </a:r>
            <a:r>
              <a:rPr lang="en-US" baseline="0" dirty="0"/>
              <a:t> 0.938</a:t>
            </a:r>
          </a:p>
          <a:p>
            <a:r>
              <a:rPr lang="en-US" baseline="0" dirty="0"/>
              <a:t>Q-3 : Pc -1250W</a:t>
            </a:r>
          </a:p>
          <a:p>
            <a:r>
              <a:rPr lang="en-US" baseline="0" dirty="0" err="1"/>
              <a:t>Pt</a:t>
            </a:r>
            <a:r>
              <a:rPr lang="en-US" baseline="0" dirty="0"/>
              <a:t> = 1275 W</a:t>
            </a:r>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52</a:t>
            </a:fld>
            <a:endParaRPr lang="en-US"/>
          </a:p>
        </p:txBody>
      </p:sp>
    </p:spTree>
    <p:extLst>
      <p:ext uri="{BB962C8B-B14F-4D97-AF65-F5344CB8AC3E}">
        <p14:creationId xmlns:p14="http://schemas.microsoft.com/office/powerpoint/2010/main" val="1632869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Q-1 :640.5W</a:t>
            </a:r>
          </a:p>
          <a:p>
            <a:r>
              <a:rPr lang="en-US" dirty="0"/>
              <a:t>Q-2:</a:t>
            </a:r>
            <a:r>
              <a:rPr lang="en-US" baseline="0" dirty="0"/>
              <a:t> 0.938</a:t>
            </a:r>
          </a:p>
          <a:p>
            <a:r>
              <a:rPr lang="en-US" baseline="0" dirty="0"/>
              <a:t>Q-3 : Pc -1250W</a:t>
            </a:r>
          </a:p>
          <a:p>
            <a:r>
              <a:rPr lang="en-US" baseline="0" dirty="0" err="1"/>
              <a:t>Pt</a:t>
            </a:r>
            <a:r>
              <a:rPr lang="en-US" baseline="0" dirty="0"/>
              <a:t> = 1275 W</a:t>
            </a:r>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53</a:t>
            </a:fld>
            <a:endParaRPr lang="en-US"/>
          </a:p>
        </p:txBody>
      </p:sp>
    </p:spTree>
    <p:extLst>
      <p:ext uri="{BB962C8B-B14F-4D97-AF65-F5344CB8AC3E}">
        <p14:creationId xmlns:p14="http://schemas.microsoft.com/office/powerpoint/2010/main" val="4142486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54</a:t>
            </a:fld>
            <a:endParaRPr lang="en-US"/>
          </a:p>
        </p:txBody>
      </p:sp>
    </p:spTree>
    <p:extLst>
      <p:ext uri="{BB962C8B-B14F-4D97-AF65-F5344CB8AC3E}">
        <p14:creationId xmlns:p14="http://schemas.microsoft.com/office/powerpoint/2010/main" val="1825277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59</a:t>
            </a:fld>
            <a:endParaRPr lang="en-US"/>
          </a:p>
        </p:txBody>
      </p:sp>
    </p:spTree>
    <p:extLst>
      <p:ext uri="{BB962C8B-B14F-4D97-AF65-F5344CB8AC3E}">
        <p14:creationId xmlns:p14="http://schemas.microsoft.com/office/powerpoint/2010/main" val="1349456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63</a:t>
            </a:fld>
            <a:endParaRPr lang="en-US"/>
          </a:p>
        </p:txBody>
      </p:sp>
    </p:spTree>
    <p:extLst>
      <p:ext uri="{BB962C8B-B14F-4D97-AF65-F5344CB8AC3E}">
        <p14:creationId xmlns:p14="http://schemas.microsoft.com/office/powerpoint/2010/main" val="261520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Diode will be Reverse biased at the negative half cycles.</a:t>
            </a:r>
          </a:p>
        </p:txBody>
      </p:sp>
      <p:sp>
        <p:nvSpPr>
          <p:cNvPr id="4" name="Slide Number Placeholder 3"/>
          <p:cNvSpPr>
            <a:spLocks noGrp="1"/>
          </p:cNvSpPr>
          <p:nvPr>
            <p:ph type="sldNum" sz="quarter" idx="10"/>
          </p:nvPr>
        </p:nvSpPr>
        <p:spPr/>
        <p:txBody>
          <a:bodyPr/>
          <a:lstStyle/>
          <a:p>
            <a:fld id="{6DE1E81C-849D-4FF9-B6FC-E062B73BF3DE}" type="slidenum">
              <a:rPr lang="en-US" smtClean="0"/>
              <a:t>64</a:t>
            </a:fld>
            <a:endParaRPr lang="en-US"/>
          </a:p>
        </p:txBody>
      </p:sp>
    </p:spTree>
    <p:extLst>
      <p:ext uri="{BB962C8B-B14F-4D97-AF65-F5344CB8AC3E}">
        <p14:creationId xmlns:p14="http://schemas.microsoft.com/office/powerpoint/2010/main" val="219547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shows the charging  discharging of the filter capacitor and the approximate output voltage .</a:t>
            </a:r>
          </a:p>
          <a:p>
            <a:endParaRPr lang="en-US" dirty="0"/>
          </a:p>
          <a:p>
            <a:r>
              <a:rPr lang="en-US" dirty="0"/>
              <a:t>It may be observed from these waveforms that the envelope of the AM wave is being recovered successfully .</a:t>
            </a:r>
          </a:p>
        </p:txBody>
      </p:sp>
      <p:sp>
        <p:nvSpPr>
          <p:cNvPr id="4" name="Slide Number Placeholder 3"/>
          <p:cNvSpPr>
            <a:spLocks noGrp="1"/>
          </p:cNvSpPr>
          <p:nvPr>
            <p:ph type="sldNum" sz="quarter" idx="10"/>
          </p:nvPr>
        </p:nvSpPr>
        <p:spPr/>
        <p:txBody>
          <a:bodyPr/>
          <a:lstStyle/>
          <a:p>
            <a:fld id="{6DE1E81C-849D-4FF9-B6FC-E062B73BF3DE}" type="slidenum">
              <a:rPr lang="en-US" smtClean="0"/>
              <a:t>65</a:t>
            </a:fld>
            <a:endParaRPr lang="en-US"/>
          </a:p>
        </p:txBody>
      </p:sp>
    </p:spTree>
    <p:extLst>
      <p:ext uri="{BB962C8B-B14F-4D97-AF65-F5344CB8AC3E}">
        <p14:creationId xmlns:p14="http://schemas.microsoft.com/office/powerpoint/2010/main" val="3506537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shows the charging  discharging of the filter capacitor and the approximate output voltage .</a:t>
            </a:r>
          </a:p>
          <a:p>
            <a:endParaRPr lang="en-US" dirty="0"/>
          </a:p>
          <a:p>
            <a:r>
              <a:rPr lang="en-US" dirty="0"/>
              <a:t>It may be observed from these waveforms that the envelope of the AM wave is being recovered successfully .</a:t>
            </a:r>
          </a:p>
        </p:txBody>
      </p:sp>
      <p:sp>
        <p:nvSpPr>
          <p:cNvPr id="4" name="Slide Number Placeholder 3"/>
          <p:cNvSpPr>
            <a:spLocks noGrp="1"/>
          </p:cNvSpPr>
          <p:nvPr>
            <p:ph type="sldNum" sz="quarter" idx="10"/>
          </p:nvPr>
        </p:nvSpPr>
        <p:spPr/>
        <p:txBody>
          <a:bodyPr/>
          <a:lstStyle/>
          <a:p>
            <a:fld id="{6DE1E81C-849D-4FF9-B6FC-E062B73BF3DE}" type="slidenum">
              <a:rPr lang="en-US" smtClean="0"/>
              <a:t>66</a:t>
            </a:fld>
            <a:endParaRPr lang="en-US"/>
          </a:p>
        </p:txBody>
      </p:sp>
    </p:spTree>
    <p:extLst>
      <p:ext uri="{BB962C8B-B14F-4D97-AF65-F5344CB8AC3E}">
        <p14:creationId xmlns:p14="http://schemas.microsoft.com/office/powerpoint/2010/main" val="3187657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shows the charging  discharging of the filter capacitor and the approximate output voltage .</a:t>
            </a:r>
          </a:p>
          <a:p>
            <a:endParaRPr lang="en-US" dirty="0"/>
          </a:p>
          <a:p>
            <a:r>
              <a:rPr lang="en-US" dirty="0"/>
              <a:t>It may be observed from these waveforms that the envelope of the AM wave is being recovered successfully .</a:t>
            </a:r>
          </a:p>
        </p:txBody>
      </p:sp>
      <p:sp>
        <p:nvSpPr>
          <p:cNvPr id="4" name="Slide Number Placeholder 3"/>
          <p:cNvSpPr>
            <a:spLocks noGrp="1"/>
          </p:cNvSpPr>
          <p:nvPr>
            <p:ph type="sldNum" sz="quarter" idx="10"/>
          </p:nvPr>
        </p:nvSpPr>
        <p:spPr/>
        <p:txBody>
          <a:bodyPr/>
          <a:lstStyle/>
          <a:p>
            <a:fld id="{6DE1E81C-849D-4FF9-B6FC-E062B73BF3DE}" type="slidenum">
              <a:rPr lang="en-US" smtClean="0"/>
              <a:t>67</a:t>
            </a:fld>
            <a:endParaRPr lang="en-US"/>
          </a:p>
        </p:txBody>
      </p:sp>
    </p:spTree>
    <p:extLst>
      <p:ext uri="{BB962C8B-B14F-4D97-AF65-F5344CB8AC3E}">
        <p14:creationId xmlns:p14="http://schemas.microsoft.com/office/powerpoint/2010/main" val="2347930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69</a:t>
            </a:fld>
            <a:endParaRPr lang="en-US"/>
          </a:p>
        </p:txBody>
      </p:sp>
    </p:spTree>
    <p:extLst>
      <p:ext uri="{BB962C8B-B14F-4D97-AF65-F5344CB8AC3E}">
        <p14:creationId xmlns:p14="http://schemas.microsoft.com/office/powerpoint/2010/main" val="975371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86030-7FB3-4465-8E80-FF0968845AB8}" type="slidenum">
              <a:rPr lang="en-US" smtClean="0"/>
              <a:t>9</a:t>
            </a:fld>
            <a:endParaRPr lang="en-US"/>
          </a:p>
        </p:txBody>
      </p:sp>
    </p:spTree>
    <p:extLst>
      <p:ext uri="{BB962C8B-B14F-4D97-AF65-F5344CB8AC3E}">
        <p14:creationId xmlns:p14="http://schemas.microsoft.com/office/powerpoint/2010/main" val="2119701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p>
        </p:txBody>
      </p:sp>
      <p:sp>
        <p:nvSpPr>
          <p:cNvPr id="4" name="Slide Number Placeholder 3"/>
          <p:cNvSpPr>
            <a:spLocks noGrp="1"/>
          </p:cNvSpPr>
          <p:nvPr>
            <p:ph type="sldNum" sz="quarter" idx="10"/>
          </p:nvPr>
        </p:nvSpPr>
        <p:spPr/>
        <p:txBody>
          <a:bodyPr/>
          <a:lstStyle/>
          <a:p>
            <a:fld id="{6DE1E81C-849D-4FF9-B6FC-E062B73BF3DE}" type="slidenum">
              <a:rPr lang="en-US" smtClean="0"/>
              <a:t>71</a:t>
            </a:fld>
            <a:endParaRPr lang="en-US"/>
          </a:p>
        </p:txBody>
      </p:sp>
    </p:spTree>
    <p:extLst>
      <p:ext uri="{BB962C8B-B14F-4D97-AF65-F5344CB8AC3E}">
        <p14:creationId xmlns:p14="http://schemas.microsoft.com/office/powerpoint/2010/main" val="3358187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75</a:t>
            </a:fld>
            <a:endParaRPr lang="en-US"/>
          </a:p>
        </p:txBody>
      </p:sp>
    </p:spTree>
    <p:extLst>
      <p:ext uri="{BB962C8B-B14F-4D97-AF65-F5344CB8AC3E}">
        <p14:creationId xmlns:p14="http://schemas.microsoft.com/office/powerpoint/2010/main" val="411135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82</a:t>
            </a:fld>
            <a:endParaRPr lang="en-US"/>
          </a:p>
        </p:txBody>
      </p:sp>
    </p:spTree>
    <p:extLst>
      <p:ext uri="{BB962C8B-B14F-4D97-AF65-F5344CB8AC3E}">
        <p14:creationId xmlns:p14="http://schemas.microsoft.com/office/powerpoint/2010/main" val="2824920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83</a:t>
            </a:fld>
            <a:endParaRPr lang="en-US"/>
          </a:p>
        </p:txBody>
      </p:sp>
    </p:spTree>
    <p:extLst>
      <p:ext uri="{BB962C8B-B14F-4D97-AF65-F5344CB8AC3E}">
        <p14:creationId xmlns:p14="http://schemas.microsoft.com/office/powerpoint/2010/main" val="283237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1E81C-849D-4FF9-B6FC-E062B73BF3DE}" type="slidenum">
              <a:rPr lang="en-US" smtClean="0"/>
              <a:t>96</a:t>
            </a:fld>
            <a:endParaRPr lang="en-US"/>
          </a:p>
        </p:txBody>
      </p:sp>
    </p:spTree>
    <p:extLst>
      <p:ext uri="{BB962C8B-B14F-4D97-AF65-F5344CB8AC3E}">
        <p14:creationId xmlns:p14="http://schemas.microsoft.com/office/powerpoint/2010/main" val="20914425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105</a:t>
            </a:fld>
            <a:endParaRPr lang="en-US"/>
          </a:p>
        </p:txBody>
      </p:sp>
    </p:spTree>
    <p:extLst>
      <p:ext uri="{BB962C8B-B14F-4D97-AF65-F5344CB8AC3E}">
        <p14:creationId xmlns:p14="http://schemas.microsoft.com/office/powerpoint/2010/main" val="4109850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112</a:t>
            </a:fld>
            <a:endParaRPr lang="en-US"/>
          </a:p>
        </p:txBody>
      </p:sp>
    </p:spTree>
    <p:extLst>
      <p:ext uri="{BB962C8B-B14F-4D97-AF65-F5344CB8AC3E}">
        <p14:creationId xmlns:p14="http://schemas.microsoft.com/office/powerpoint/2010/main" val="376864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E1E81C-849D-4FF9-B6FC-E062B73BF3DE}" type="slidenum">
              <a:rPr lang="en-US" smtClean="0"/>
              <a:t>115</a:t>
            </a:fld>
            <a:endParaRPr lang="en-US"/>
          </a:p>
        </p:txBody>
      </p:sp>
    </p:spTree>
    <p:extLst>
      <p:ext uri="{BB962C8B-B14F-4D97-AF65-F5344CB8AC3E}">
        <p14:creationId xmlns:p14="http://schemas.microsoft.com/office/powerpoint/2010/main" val="391894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86030-7FB3-4465-8E80-FF0968845AB8}" type="slidenum">
              <a:rPr lang="en-US" smtClean="0"/>
              <a:t>10</a:t>
            </a:fld>
            <a:endParaRPr lang="en-US"/>
          </a:p>
        </p:txBody>
      </p:sp>
    </p:spTree>
    <p:extLst>
      <p:ext uri="{BB962C8B-B14F-4D97-AF65-F5344CB8AC3E}">
        <p14:creationId xmlns:p14="http://schemas.microsoft.com/office/powerpoint/2010/main" val="2119701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86030-7FB3-4465-8E80-FF0968845AB8}" type="slidenum">
              <a:rPr lang="en-US" smtClean="0"/>
              <a:t>11</a:t>
            </a:fld>
            <a:endParaRPr lang="en-US"/>
          </a:p>
        </p:txBody>
      </p:sp>
    </p:spTree>
    <p:extLst>
      <p:ext uri="{BB962C8B-B14F-4D97-AF65-F5344CB8AC3E}">
        <p14:creationId xmlns:p14="http://schemas.microsoft.com/office/powerpoint/2010/main" val="211970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13</a:t>
            </a:fld>
            <a:endParaRPr lang="en-US"/>
          </a:p>
        </p:txBody>
      </p:sp>
    </p:spTree>
    <p:extLst>
      <p:ext uri="{BB962C8B-B14F-4D97-AF65-F5344CB8AC3E}">
        <p14:creationId xmlns:p14="http://schemas.microsoft.com/office/powerpoint/2010/main" val="3998990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CF86030-7FB3-4465-8E80-FF0968845AB8}" type="slidenum">
              <a:rPr lang="en-US" smtClean="0"/>
              <a:t>14</a:t>
            </a:fld>
            <a:endParaRPr lang="en-US"/>
          </a:p>
        </p:txBody>
      </p:sp>
    </p:spTree>
    <p:extLst>
      <p:ext uri="{BB962C8B-B14F-4D97-AF65-F5344CB8AC3E}">
        <p14:creationId xmlns:p14="http://schemas.microsoft.com/office/powerpoint/2010/main" val="211970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F86030-7FB3-4465-8E80-FF0968845AB8}" type="slidenum">
              <a:rPr lang="en-US" smtClean="0"/>
              <a:t>15</a:t>
            </a:fld>
            <a:endParaRPr lang="en-US"/>
          </a:p>
        </p:txBody>
      </p:sp>
    </p:spTree>
    <p:extLst>
      <p:ext uri="{BB962C8B-B14F-4D97-AF65-F5344CB8AC3E}">
        <p14:creationId xmlns:p14="http://schemas.microsoft.com/office/powerpoint/2010/main" val="115450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055FC7-5EE0-4A4A-8F25-C0A6CD50061E}"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203655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AAD206-6356-49D0-B4A5-39C6CE3F84CC}" type="datetime1">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3142796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C947FB2-692B-476C-8AD1-12E59A6661D4}"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3598650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0C2083-CEC7-47CE-BC99-F434D2823AA3}"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2347381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4D842A-3C67-4CC5-8D70-CF4F34D754E2}"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103637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4DB361-F5C9-45CE-AC2B-66658118F196}" type="datetime1">
              <a:rPr lang="en-US" smtClean="0"/>
              <a:t>7/28/2023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1329838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5F51FF-0663-47FF-A4B6-053C2E73BDE8}" type="datetime1">
              <a:rPr lang="en-US" smtClean="0"/>
              <a:t>7/28/2023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91890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0CD78-1044-4E4F-8D82-2E2E2DA67076}"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2368069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2B9976-6A55-4C6A-91DD-B1F09587D384}"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410670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96E883-274F-4CAF-BEFC-03DE949183F8}"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30321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75727A-FB01-49A6-942A-59556F2C70B7}" type="datetime1">
              <a:rPr lang="en-US" smtClean="0"/>
              <a:t>7/28/2023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355060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2FA4B8-6CF0-494C-821C-D92BAFB64582}" type="datetime1">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98810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EEDF97-FBCB-4DE8-B821-665C5CA58E71}" type="datetime1">
              <a:rPr lang="en-US" smtClean="0"/>
              <a:t>7/28/2023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260526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62FB7AB-EE96-47DC-B90C-81BB02643F94}" type="datetime1">
              <a:rPr lang="en-US" smtClean="0"/>
              <a:t>7/28/2023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3615009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DAFD245-B43F-47F2-9285-58F2419C7492}" type="datetime1">
              <a:rPr lang="en-US" smtClean="0"/>
              <a:t>7/28/2023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93559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72749E1-1246-4A7F-97C6-A324BA61547E}" type="datetime1">
              <a:rPr lang="en-US" smtClean="0"/>
              <a:t>7/28/2023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3527114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7555B4-9831-4082-BAD8-711280BD6248}" type="datetime1">
              <a:rPr lang="en-US" smtClean="0"/>
              <a:t>7/28/2023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3FB42-5A1D-4296-AABE-84EE882786C4}" type="slidenum">
              <a:rPr lang="en-US" smtClean="0"/>
              <a:t>‹#›</a:t>
            </a:fld>
            <a:endParaRPr lang="en-US"/>
          </a:p>
        </p:txBody>
      </p:sp>
    </p:spTree>
    <p:extLst>
      <p:ext uri="{BB962C8B-B14F-4D97-AF65-F5344CB8AC3E}">
        <p14:creationId xmlns:p14="http://schemas.microsoft.com/office/powerpoint/2010/main" val="100786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0C2083-CEC7-47CE-BC99-F434D2823AA3}" type="datetime1">
              <a:rPr lang="en-US" smtClean="0"/>
              <a:t>7/28/2023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3A3FB42-5A1D-4296-AABE-84EE882786C4}" type="slidenum">
              <a:rPr lang="en-US" smtClean="0"/>
              <a:t>‹#›</a:t>
            </a:fld>
            <a:endParaRPr lang="en-US"/>
          </a:p>
        </p:txBody>
      </p:sp>
    </p:spTree>
    <p:extLst>
      <p:ext uri="{BB962C8B-B14F-4D97-AF65-F5344CB8AC3E}">
        <p14:creationId xmlns:p14="http://schemas.microsoft.com/office/powerpoint/2010/main" val="2013467462"/>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91" Type="http://schemas.openxmlformats.org/officeDocument/2006/relationships/image" Target="../media/image485.png"/><Relationship Id="rId1" Type="http://schemas.openxmlformats.org/officeDocument/2006/relationships/slideLayout" Target="../slideLayouts/slideLayout2.xml"/><Relationship Id="rId6" Type="http://schemas.openxmlformats.org/officeDocument/2006/relationships/customXml" Target="../ink/ink32.xml"/><Relationship Id="rId5" Type="http://schemas.openxmlformats.org/officeDocument/2006/relationships/image" Target="../media/image435.png"/><Relationship Id="rId4" Type="http://schemas.openxmlformats.org/officeDocument/2006/relationships/customXml" Target="../ink/ink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100.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ustomXml" Target="../ink/ink2.xml"/><Relationship Id="rId9"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7.xml"/><Relationship Id="rId18" Type="http://schemas.openxmlformats.org/officeDocument/2006/relationships/image" Target="../media/image23.png"/><Relationship Id="rId3" Type="http://schemas.openxmlformats.org/officeDocument/2006/relationships/customXml" Target="../ink/ink3.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20.png"/><Relationship Id="rId17" Type="http://schemas.openxmlformats.org/officeDocument/2006/relationships/customXml" Target="../ink/ink9.xml"/><Relationship Id="rId25" Type="http://schemas.openxmlformats.org/officeDocument/2006/relationships/image" Target="../media/image26.png"/><Relationship Id="rId2" Type="http://schemas.openxmlformats.org/officeDocument/2006/relationships/notesSlide" Target="../notesSlides/notesSlide20.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6.xml"/><Relationship Id="rId24" Type="http://schemas.openxmlformats.org/officeDocument/2006/relationships/customXml" Target="../ink/ink13.xml"/><Relationship Id="rId5" Type="http://schemas.openxmlformats.org/officeDocument/2006/relationships/image" Target="../media/image11100.PNG"/><Relationship Id="rId15" Type="http://schemas.openxmlformats.org/officeDocument/2006/relationships/customXml" Target="../ink/ink8.xml"/><Relationship Id="rId23" Type="http://schemas.openxmlformats.org/officeDocument/2006/relationships/image" Target="../media/image25.png"/><Relationship Id="rId10" Type="http://schemas.openxmlformats.org/officeDocument/2006/relationships/image" Target="../media/image19.png"/><Relationship Id="rId19" Type="http://schemas.openxmlformats.org/officeDocument/2006/relationships/customXml" Target="../ink/ink10.xml"/><Relationship Id="rId9" Type="http://schemas.openxmlformats.org/officeDocument/2006/relationships/customXml" Target="../ink/ink5.xml"/><Relationship Id="rId14" Type="http://schemas.openxmlformats.org/officeDocument/2006/relationships/image" Target="../media/image21.png"/><Relationship Id="rId22" Type="http://schemas.openxmlformats.org/officeDocument/2006/relationships/customXml" Target="../ink/ink12.xml"/></Relationships>
</file>

<file path=ppt/slides/_rels/slide3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1100.PNG"/></Relationships>
</file>

<file path=ppt/slides/_rels/slide3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1100.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53.png"/><Relationship Id="rId3" Type="http://schemas.openxmlformats.org/officeDocument/2006/relationships/customXml" Target="../ink/ink16.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image" Target="../media/image153.png"/><Relationship Id="rId3" Type="http://schemas.openxmlformats.org/officeDocument/2006/relationships/customXml" Target="../ink/ink17.xml"/><Relationship Id="rId2" Type="http://schemas.openxmlformats.org/officeDocument/2006/relationships/notesSlide" Target="../notesSlides/notesSlide24.xml"/><Relationship Id="rId1" Type="http://schemas.openxmlformats.org/officeDocument/2006/relationships/slideLayout" Target="../slideLayouts/slideLayout2.xml"/><Relationship Id="rId14" Type="http://schemas.openxmlformats.org/officeDocument/2006/relationships/image" Target="../media/image30.PNG"/></Relationships>
</file>

<file path=ppt/slides/_rels/slide42.xml.rels><?xml version="1.0" encoding="UTF-8" standalone="yes"?>
<Relationships xmlns="http://schemas.openxmlformats.org/package/2006/relationships"><Relationship Id="rId13" Type="http://schemas.openxmlformats.org/officeDocument/2006/relationships/image" Target="../media/image153.png"/><Relationship Id="rId3" Type="http://schemas.openxmlformats.org/officeDocument/2006/relationships/customXml" Target="../ink/ink18.xml"/><Relationship Id="rId2" Type="http://schemas.openxmlformats.org/officeDocument/2006/relationships/notesSlide" Target="../notesSlides/notesSlide25.xml"/><Relationship Id="rId1" Type="http://schemas.openxmlformats.org/officeDocument/2006/relationships/slideLayout" Target="../slideLayouts/slideLayout2.xml"/><Relationship Id="rId14" Type="http://schemas.openxmlformats.org/officeDocument/2006/relationships/image" Target="../media/image31.PNG"/></Relationships>
</file>

<file path=ppt/slides/_rels/slide43.xml.rels><?xml version="1.0" encoding="UTF-8" standalone="yes"?>
<Relationships xmlns="http://schemas.openxmlformats.org/package/2006/relationships"><Relationship Id="rId13" Type="http://schemas.openxmlformats.org/officeDocument/2006/relationships/image" Target="../media/image153.png"/><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ustomXml" Target="../ink/ink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7.xml"/><Relationship Id="rId1" Type="http://schemas.openxmlformats.org/officeDocument/2006/relationships/slideLayout" Target="../slideLayouts/slideLayout2.xml"/><Relationship Id="rId66" Type="http://schemas.openxmlformats.org/officeDocument/2006/relationships/image" Target="../media/image1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6.jpeg"/><Relationship Id="rId1" Type="http://schemas.openxmlformats.org/officeDocument/2006/relationships/slideLayout" Target="../slideLayouts/slideLayout2.xml"/><Relationship Id="rId58" Type="http://schemas.openxmlformats.org/officeDocument/2006/relationships/image" Target="../media/image11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662.png"/><Relationship Id="rId4" Type="http://schemas.openxmlformats.org/officeDocument/2006/relationships/customXml" Target="../ink/ink2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ustomXml" Target="../ink/ink23.xml"/><Relationship Id="rId1" Type="http://schemas.openxmlformats.org/officeDocument/2006/relationships/slideLayout" Target="../slideLayouts/slideLayout2.xml"/><Relationship Id="rId15" Type="http://schemas.openxmlformats.org/officeDocument/2006/relationships/image" Target="../media/image87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879.png"/><Relationship Id="rId5" Type="http://schemas.openxmlformats.org/officeDocument/2006/relationships/image" Target="../media/image843.png"/><Relationship Id="rId4" Type="http://schemas.openxmlformats.org/officeDocument/2006/relationships/customXml" Target="../ink/ink24.xml"/></Relationships>
</file>

<file path=ppt/slides/_rels/slide84.xml.rels><?xml version="1.0" encoding="UTF-8" standalone="yes"?>
<Relationships xmlns="http://schemas.openxmlformats.org/package/2006/relationships"><Relationship Id="rId8" Type="http://schemas.openxmlformats.org/officeDocument/2006/relationships/image" Target="../media/image2046.png"/><Relationship Id="rId3" Type="http://schemas.openxmlformats.org/officeDocument/2006/relationships/customXml" Target="../ink/ink26.xml"/><Relationship Id="rId7" Type="http://schemas.openxmlformats.org/officeDocument/2006/relationships/customXml" Target="../ink/ink28.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045.png"/><Relationship Id="rId5" Type="http://schemas.openxmlformats.org/officeDocument/2006/relationships/customXml" Target="../ink/ink27.xml"/><Relationship Id="rId10" Type="http://schemas.openxmlformats.org/officeDocument/2006/relationships/image" Target="../media/image2047.png"/><Relationship Id="rId4" Type="http://schemas.openxmlformats.org/officeDocument/2006/relationships/image" Target="../media/image2044.png"/><Relationship Id="rId9" Type="http://schemas.openxmlformats.org/officeDocument/2006/relationships/customXml" Target="../ink/ink29.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843.png"/><Relationship Id="rId3" Type="http://schemas.openxmlformats.org/officeDocument/2006/relationships/customXml" Target="../ink/ink30.xml"/><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884" y="1284216"/>
            <a:ext cx="12110977" cy="3713352"/>
          </a:xfrm>
        </p:spPr>
        <p:txBody>
          <a:bodyPr/>
          <a:lstStyle/>
          <a:p>
            <a:pPr algn="ctr">
              <a:lnSpc>
                <a:spcPct val="150000"/>
              </a:lnSpc>
            </a:pPr>
            <a:r>
              <a:rPr lang="en-US" sz="6000" b="1" u="sng" dirty="0"/>
              <a:t>Communication Theory I</a:t>
            </a:r>
            <a:br>
              <a:rPr lang="en-US" sz="6000" b="1" u="sng" dirty="0"/>
            </a:br>
            <a:r>
              <a:rPr lang="en-US" sz="6000" b="1" u="sng" dirty="0"/>
              <a:t>ET 2213</a:t>
            </a:r>
          </a:p>
        </p:txBody>
      </p:sp>
      <p:sp>
        <p:nvSpPr>
          <p:cNvPr id="7" name="Slide Number Placeholder 6"/>
          <p:cNvSpPr>
            <a:spLocks noGrp="1"/>
          </p:cNvSpPr>
          <p:nvPr>
            <p:ph type="sldNum" sz="quarter" idx="12"/>
          </p:nvPr>
        </p:nvSpPr>
        <p:spPr/>
        <p:txBody>
          <a:bodyPr/>
          <a:lstStyle/>
          <a:p>
            <a:fld id="{23A3FB42-5A1D-4296-AABE-84EE882786C4}" type="slidenum">
              <a:rPr lang="en-US" smtClean="0"/>
              <a:t>1</a:t>
            </a:fld>
            <a:endParaRPr lang="en-US"/>
          </a:p>
        </p:txBody>
      </p:sp>
      <p:sp>
        <p:nvSpPr>
          <p:cNvPr id="6" name="TextBox 5"/>
          <p:cNvSpPr txBox="1"/>
          <p:nvPr/>
        </p:nvSpPr>
        <p:spPr>
          <a:xfrm>
            <a:off x="8005156" y="6242858"/>
            <a:ext cx="3923607" cy="369332"/>
          </a:xfrm>
          <a:prstGeom prst="rect">
            <a:avLst/>
          </a:prstGeom>
          <a:noFill/>
        </p:spPr>
        <p:txBody>
          <a:bodyPr wrap="square" rtlCol="0">
            <a:spAutoFit/>
          </a:bodyPr>
          <a:lstStyle/>
          <a:p>
            <a:r>
              <a:rPr lang="en-US" dirty="0"/>
              <a:t>Major </a:t>
            </a:r>
            <a:r>
              <a:rPr lang="en-US" dirty="0" err="1"/>
              <a:t>Chanaka</a:t>
            </a:r>
            <a:r>
              <a:rPr lang="en-US" dirty="0"/>
              <a:t> </a:t>
            </a:r>
            <a:r>
              <a:rPr lang="en-US" dirty="0" err="1"/>
              <a:t>Ranasinghe</a:t>
            </a:r>
            <a:r>
              <a:rPr lang="en-US" dirty="0"/>
              <a:t> SLSC</a:t>
            </a:r>
          </a:p>
        </p:txBody>
      </p:sp>
      <p:pic>
        <p:nvPicPr>
          <p:cNvPr id="4" name="Picture 3" descr="Logo&#10;&#10;Description automatically generated">
            <a:extLst>
              <a:ext uri="{FF2B5EF4-FFF2-40B4-BE49-F238E27FC236}">
                <a16:creationId xmlns:a16="http://schemas.microsoft.com/office/drawing/2014/main" id="{6B90554F-C67F-A996-4DCF-D23CD7846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 y="51745"/>
            <a:ext cx="1785063" cy="1347403"/>
          </a:xfrm>
          <a:prstGeom prst="rect">
            <a:avLst/>
          </a:prstGeom>
        </p:spPr>
      </p:pic>
    </p:spTree>
    <p:extLst>
      <p:ext uri="{BB962C8B-B14F-4D97-AF65-F5344CB8AC3E}">
        <p14:creationId xmlns:p14="http://schemas.microsoft.com/office/powerpoint/2010/main" val="4109609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28164"/>
            <a:ext cx="8947522" cy="1400530"/>
          </a:xfrm>
        </p:spPr>
        <p:txBody>
          <a:bodyPr/>
          <a:lstStyle/>
          <a:p>
            <a:r>
              <a:rPr lang="en-US" b="1" u="sng" dirty="0"/>
              <a:t>Channel</a:t>
            </a:r>
            <a:endParaRPr lang="en-US" dirty="0"/>
          </a:p>
        </p:txBody>
      </p:sp>
      <p:sp>
        <p:nvSpPr>
          <p:cNvPr id="3" name="Content Placeholder 2"/>
          <p:cNvSpPr>
            <a:spLocks noGrp="1"/>
          </p:cNvSpPr>
          <p:nvPr>
            <p:ph idx="1"/>
          </p:nvPr>
        </p:nvSpPr>
        <p:spPr>
          <a:xfrm>
            <a:off x="571500" y="912784"/>
            <a:ext cx="10270671" cy="6137235"/>
          </a:xfrm>
        </p:spPr>
        <p:txBody>
          <a:bodyPr>
            <a:normAutofit/>
          </a:bodyPr>
          <a:lstStyle/>
          <a:p>
            <a:pPr marL="0" indent="0" algn="just">
              <a:lnSpc>
                <a:spcPct val="150000"/>
              </a:lnSpc>
              <a:buFont typeface="Wingdings" pitchFamily="2" charset="2"/>
              <a:buChar char="Ø"/>
            </a:pPr>
            <a:r>
              <a:rPr lang="en-US" sz="2400" dirty="0"/>
              <a:t>    The Channel is the medium of propagation of the electrical data/massage signal. It is a transmission medium. Ex, air, copper cables, Co-axial cables, optical fiber cables.</a:t>
            </a:r>
          </a:p>
          <a:p>
            <a:pPr marL="0" indent="0" algn="just">
              <a:lnSpc>
                <a:spcPct val="150000"/>
              </a:lnSpc>
              <a:buNone/>
            </a:pPr>
            <a:endParaRPr lang="en-US" sz="2400" dirty="0"/>
          </a:p>
          <a:p>
            <a:pPr marL="0" indent="0" algn="just">
              <a:lnSpc>
                <a:spcPct val="150000"/>
              </a:lnSpc>
              <a:buNone/>
            </a:pPr>
            <a:endParaRPr lang="en-US" sz="2400" dirty="0"/>
          </a:p>
          <a:p>
            <a:pPr marL="0" indent="0" algn="just">
              <a:lnSpc>
                <a:spcPct val="150000"/>
              </a:lnSpc>
              <a:buFont typeface="Wingdings" pitchFamily="2" charset="2"/>
              <a:buChar char="Ø"/>
            </a:pPr>
            <a:r>
              <a:rPr lang="en-US" sz="2400" dirty="0"/>
              <a:t>    Basically  a combination of Antenna, Demodulator , Amp. The Demodulator extracts the original message signal from the modulated carrier.</a:t>
            </a:r>
          </a:p>
        </p:txBody>
      </p:sp>
      <p:sp>
        <p:nvSpPr>
          <p:cNvPr id="4" name="Slide Number Placeholder 3"/>
          <p:cNvSpPr>
            <a:spLocks noGrp="1"/>
          </p:cNvSpPr>
          <p:nvPr>
            <p:ph type="sldNum" sz="quarter" idx="12"/>
          </p:nvPr>
        </p:nvSpPr>
        <p:spPr/>
        <p:txBody>
          <a:bodyPr/>
          <a:lstStyle/>
          <a:p>
            <a:fld id="{23A3FB42-5A1D-4296-AABE-84EE882786C4}" type="slidenum">
              <a:rPr lang="en-US" smtClean="0"/>
              <a:t>10</a:t>
            </a:fld>
            <a:endParaRPr lang="en-US" dirty="0"/>
          </a:p>
        </p:txBody>
      </p:sp>
      <p:sp>
        <p:nvSpPr>
          <p:cNvPr id="5" name="Title 1"/>
          <p:cNvSpPr txBox="1">
            <a:spLocks/>
          </p:cNvSpPr>
          <p:nvPr/>
        </p:nvSpPr>
        <p:spPr>
          <a:xfrm>
            <a:off x="1027112" y="2891115"/>
            <a:ext cx="8947522"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t>Receiver</a:t>
            </a:r>
            <a:endParaRPr lang="en-US" dirty="0"/>
          </a:p>
        </p:txBody>
      </p:sp>
    </p:spTree>
    <p:extLst>
      <p:ext uri="{BB962C8B-B14F-4D97-AF65-F5344CB8AC3E}">
        <p14:creationId xmlns:p14="http://schemas.microsoft.com/office/powerpoint/2010/main" val="13499264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3" y="74648"/>
            <a:ext cx="9404723" cy="611152"/>
          </a:xfrm>
        </p:spPr>
        <p:txBody>
          <a:bodyPr/>
          <a:lstStyle/>
          <a:p>
            <a:r>
              <a:rPr lang="en-US" dirty="0"/>
              <a:t>Coherent Detector</a:t>
            </a:r>
          </a:p>
        </p:txBody>
      </p:sp>
      <p:sp>
        <p:nvSpPr>
          <p:cNvPr id="3" name="Content Placeholder 2"/>
          <p:cNvSpPr>
            <a:spLocks noGrp="1"/>
          </p:cNvSpPr>
          <p:nvPr>
            <p:ph idx="1"/>
          </p:nvPr>
        </p:nvSpPr>
        <p:spPr>
          <a:xfrm>
            <a:off x="524001" y="1173688"/>
            <a:ext cx="9428891" cy="4195481"/>
          </a:xfrm>
        </p:spPr>
        <p:txBody>
          <a:bodyPr>
            <a:normAutofit/>
          </a:bodyPr>
          <a:lstStyle/>
          <a:p>
            <a:r>
              <a:rPr lang="en-US" sz="2400" dirty="0"/>
              <a:t>Here, the same carrier signal (which is used for generating SSBSC wave) is used to detect the message signal. Hence, this process of detection is called </a:t>
            </a:r>
            <a:r>
              <a:rPr lang="en-US" sz="2400" b="1" dirty="0"/>
              <a:t>as coherent or synchronous detection.</a:t>
            </a:r>
          </a:p>
        </p:txBody>
      </p:sp>
      <p:sp>
        <p:nvSpPr>
          <p:cNvPr id="5" name="Slide Number Placeholder 4"/>
          <p:cNvSpPr>
            <a:spLocks noGrp="1"/>
          </p:cNvSpPr>
          <p:nvPr>
            <p:ph type="sldNum" sz="quarter" idx="12"/>
          </p:nvPr>
        </p:nvSpPr>
        <p:spPr/>
        <p:txBody>
          <a:bodyPr/>
          <a:lstStyle/>
          <a:p>
            <a:fld id="{D57F1E4F-1CFF-5643-939E-02111984F565}" type="slidenum">
              <a:rPr lang="en-US" smtClean="0"/>
              <a:t>100</a:t>
            </a:fld>
            <a:endParaRPr lang="en-US" dirty="0"/>
          </a:p>
        </p:txBody>
      </p:sp>
      <p:pic>
        <p:nvPicPr>
          <p:cNvPr id="9" name="Picture 8" descr="Diagram&#10;&#10;Description automatically generated">
            <a:extLst>
              <a:ext uri="{FF2B5EF4-FFF2-40B4-BE49-F238E27FC236}">
                <a16:creationId xmlns:a16="http://schemas.microsoft.com/office/drawing/2014/main" id="{4D61F952-3B5B-4BA8-8018-5E62A388B01B}"/>
              </a:ext>
            </a:extLst>
          </p:cNvPr>
          <p:cNvPicPr>
            <a:picLocks noChangeAspect="1"/>
          </p:cNvPicPr>
          <p:nvPr/>
        </p:nvPicPr>
        <p:blipFill>
          <a:blip r:embed="rId2"/>
          <a:stretch>
            <a:fillRect/>
          </a:stretch>
        </p:blipFill>
        <p:spPr>
          <a:xfrm>
            <a:off x="286398" y="3127883"/>
            <a:ext cx="12023796" cy="2384206"/>
          </a:xfrm>
          <a:prstGeom prst="rect">
            <a:avLst/>
          </a:prstGeom>
        </p:spPr>
      </p:pic>
    </p:spTree>
    <p:extLst>
      <p:ext uri="{BB962C8B-B14F-4D97-AF65-F5344CB8AC3E}">
        <p14:creationId xmlns:p14="http://schemas.microsoft.com/office/powerpoint/2010/main" val="439868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2B6B3-1644-494D-A1AF-CB6FB36FF879}"/>
              </a:ext>
            </a:extLst>
          </p:cNvPr>
          <p:cNvSpPr>
            <a:spLocks noGrp="1"/>
          </p:cNvSpPr>
          <p:nvPr>
            <p:ph type="sldNum" sz="quarter" idx="12"/>
          </p:nvPr>
        </p:nvSpPr>
        <p:spPr/>
        <p:txBody>
          <a:bodyPr/>
          <a:lstStyle/>
          <a:p>
            <a:fld id="{D57F1E4F-1CFF-5643-939E-02111984F565}" type="slidenum">
              <a:rPr lang="en-US" smtClean="0"/>
              <a:t>101</a:t>
            </a:fld>
            <a:endParaRPr lang="en-US" dirty="0"/>
          </a:p>
        </p:txBody>
      </p:sp>
      <p:pic>
        <p:nvPicPr>
          <p:cNvPr id="4" name="Picture 3" descr="Text, letter&#10;&#10;Description automatically generated">
            <a:extLst>
              <a:ext uri="{FF2B5EF4-FFF2-40B4-BE49-F238E27FC236}">
                <a16:creationId xmlns:a16="http://schemas.microsoft.com/office/drawing/2014/main" id="{15C91FF8-48FE-4F98-B648-FF5589FC0E68}"/>
              </a:ext>
            </a:extLst>
          </p:cNvPr>
          <p:cNvPicPr>
            <a:picLocks noChangeAspect="1"/>
          </p:cNvPicPr>
          <p:nvPr/>
        </p:nvPicPr>
        <p:blipFill>
          <a:blip r:embed="rId2"/>
          <a:stretch>
            <a:fillRect/>
          </a:stretch>
        </p:blipFill>
        <p:spPr>
          <a:xfrm>
            <a:off x="728027" y="1227221"/>
            <a:ext cx="10765279" cy="4415589"/>
          </a:xfrm>
          <a:prstGeom prst="rect">
            <a:avLst/>
          </a:prstGeom>
        </p:spPr>
      </p:pic>
    </p:spTree>
    <p:extLst>
      <p:ext uri="{BB962C8B-B14F-4D97-AF65-F5344CB8AC3E}">
        <p14:creationId xmlns:p14="http://schemas.microsoft.com/office/powerpoint/2010/main" val="464495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A2217B-9BA7-4CF3-9283-1EF3183FA9FF}"/>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4" name="Picture 3" descr="Diagram&#10;&#10;Description automatically generated">
            <a:extLst>
              <a:ext uri="{FF2B5EF4-FFF2-40B4-BE49-F238E27FC236}">
                <a16:creationId xmlns:a16="http://schemas.microsoft.com/office/drawing/2014/main" id="{A136554E-9E44-4D9D-8585-CDC46BE8048E}"/>
              </a:ext>
            </a:extLst>
          </p:cNvPr>
          <p:cNvPicPr>
            <a:picLocks noChangeAspect="1"/>
          </p:cNvPicPr>
          <p:nvPr/>
        </p:nvPicPr>
        <p:blipFill>
          <a:blip r:embed="rId2"/>
          <a:stretch>
            <a:fillRect/>
          </a:stretch>
        </p:blipFill>
        <p:spPr>
          <a:xfrm>
            <a:off x="4238529" y="3060681"/>
            <a:ext cx="3714941" cy="736638"/>
          </a:xfrm>
          <a:prstGeom prst="rect">
            <a:avLst/>
          </a:prstGeom>
        </p:spPr>
      </p:pic>
      <p:pic>
        <p:nvPicPr>
          <p:cNvPr id="6" name="Picture 5" descr="Text&#10;&#10;Description automatically generated">
            <a:extLst>
              <a:ext uri="{FF2B5EF4-FFF2-40B4-BE49-F238E27FC236}">
                <a16:creationId xmlns:a16="http://schemas.microsoft.com/office/drawing/2014/main" id="{11054023-227C-42B2-9C9F-3C46BD3F6E21}"/>
              </a:ext>
            </a:extLst>
          </p:cNvPr>
          <p:cNvPicPr>
            <a:picLocks noChangeAspect="1"/>
          </p:cNvPicPr>
          <p:nvPr/>
        </p:nvPicPr>
        <p:blipFill>
          <a:blip r:embed="rId3"/>
          <a:stretch>
            <a:fillRect/>
          </a:stretch>
        </p:blipFill>
        <p:spPr>
          <a:xfrm>
            <a:off x="481263" y="259857"/>
            <a:ext cx="11165919" cy="6302413"/>
          </a:xfrm>
          <a:prstGeom prst="rect">
            <a:avLst/>
          </a:prstGeom>
        </p:spPr>
      </p:pic>
    </p:spTree>
    <p:extLst>
      <p:ext uri="{BB962C8B-B14F-4D97-AF65-F5344CB8AC3E}">
        <p14:creationId xmlns:p14="http://schemas.microsoft.com/office/powerpoint/2010/main" val="1283555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VSBSC Modulation</a:t>
            </a:r>
            <a:br>
              <a:rPr lang="en-US" dirty="0"/>
            </a:br>
            <a:endParaRPr lang="en-US" dirty="0"/>
          </a:p>
        </p:txBody>
      </p:sp>
      <p:sp>
        <p:nvSpPr>
          <p:cNvPr id="3" name="Content Placeholder 2"/>
          <p:cNvSpPr>
            <a:spLocks noGrp="1"/>
          </p:cNvSpPr>
          <p:nvPr>
            <p:ph idx="1"/>
          </p:nvPr>
        </p:nvSpPr>
        <p:spPr>
          <a:xfrm>
            <a:off x="527538" y="1560549"/>
            <a:ext cx="10216661" cy="4195481"/>
          </a:xfrm>
        </p:spPr>
        <p:txBody>
          <a:bodyPr>
            <a:normAutofit/>
          </a:bodyPr>
          <a:lstStyle/>
          <a:p>
            <a:r>
              <a:rPr lang="en-US" sz="2400" dirty="0"/>
              <a:t>  SSBSC modulated signal has </a:t>
            </a:r>
            <a:r>
              <a:rPr lang="en-US" sz="2400" b="1" dirty="0"/>
              <a:t>only one sideband frequency</a:t>
            </a:r>
            <a:r>
              <a:rPr lang="en-US" sz="2400" dirty="0"/>
              <a:t>. Theoretically, we can get one </a:t>
            </a:r>
            <a:r>
              <a:rPr lang="en-US" sz="2400" b="1" dirty="0"/>
              <a:t>sideband frequency component completely by using an ideal band pass filter</a:t>
            </a:r>
            <a:r>
              <a:rPr lang="en-US" sz="2400" dirty="0"/>
              <a:t>. However, practically we </a:t>
            </a:r>
            <a:r>
              <a:rPr lang="en-US" sz="2400" b="1" dirty="0"/>
              <a:t>may not get the entire sideband frequency component</a:t>
            </a:r>
            <a:r>
              <a:rPr lang="en-US" sz="2400" dirty="0"/>
              <a:t>. Due to this, </a:t>
            </a:r>
            <a:r>
              <a:rPr lang="en-US" sz="2400" b="1" dirty="0"/>
              <a:t>some information gets lost</a:t>
            </a:r>
            <a:r>
              <a:rPr lang="en-US" sz="2400" dirty="0"/>
              <a:t>.</a:t>
            </a:r>
          </a:p>
          <a:p>
            <a:r>
              <a:rPr lang="en-US" sz="2400" dirty="0"/>
              <a:t>  To avoid this loss, a technique is chosen, </a:t>
            </a:r>
            <a:r>
              <a:rPr lang="en-US" sz="2400" b="1" dirty="0"/>
              <a:t>which is a compromise between DSBSC and SSBSC</a:t>
            </a:r>
            <a:r>
              <a:rPr lang="en-US" sz="2400" dirty="0"/>
              <a:t>. This technique is known as </a:t>
            </a:r>
            <a:r>
              <a:rPr lang="en-US" sz="2400" b="1" dirty="0"/>
              <a:t>Vestigial Side Band Suppressed Carrier (VSBSC) </a:t>
            </a:r>
            <a:r>
              <a:rPr lang="en-US" sz="2400" dirty="0"/>
              <a:t>technique. The word “vestige” means “a part” from which, the name is derived.</a:t>
            </a:r>
          </a:p>
          <a:p>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8592905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Wingdings" pitchFamily="2" charset="2"/>
              <a:buChar char="Ø"/>
            </a:pPr>
            <a:r>
              <a:rPr lang="en-US" sz="2400" dirty="0"/>
              <a:t>   VSBSC Modulation is the process, where a part of the signal called as vestige is modulated along with one sideband.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4170" y="1513468"/>
            <a:ext cx="4364775" cy="2407901"/>
          </a:xfrm>
        </p:spPr>
      </p:pic>
      <p:sp>
        <p:nvSpPr>
          <p:cNvPr id="5" name="Rectangle 4"/>
          <p:cNvSpPr/>
          <p:nvPr/>
        </p:nvSpPr>
        <p:spPr>
          <a:xfrm>
            <a:off x="562708" y="4374023"/>
            <a:ext cx="10357337" cy="1938992"/>
          </a:xfrm>
          <a:prstGeom prst="rect">
            <a:avLst/>
          </a:prstGeom>
        </p:spPr>
        <p:txBody>
          <a:bodyPr wrap="square">
            <a:spAutoFit/>
          </a:bodyPr>
          <a:lstStyle/>
          <a:p>
            <a:pPr marL="342900" indent="-342900">
              <a:buFont typeface="Wingdings" pitchFamily="2" charset="2"/>
              <a:buChar char="Ø"/>
            </a:pPr>
            <a:r>
              <a:rPr lang="en-US" sz="2400" dirty="0"/>
              <a:t>   </a:t>
            </a:r>
            <a:r>
              <a:rPr lang="en-US" sz="2400" b="1" dirty="0"/>
              <a:t>Along with the upper sideband, a part of the lower sideband is also being transmitted </a:t>
            </a:r>
            <a:r>
              <a:rPr lang="en-US" sz="2400" dirty="0"/>
              <a:t>in this technique. Similarly, we </a:t>
            </a:r>
            <a:r>
              <a:rPr lang="en-US" sz="2400" b="1" dirty="0"/>
              <a:t>can transmit the lower sideband along with a part of the upper sideband</a:t>
            </a:r>
            <a:r>
              <a:rPr lang="en-US" sz="2400" dirty="0"/>
              <a:t>. A guard band of very small width is laid on either side of VSB in order to avoid the interferences. </a:t>
            </a:r>
          </a:p>
        </p:txBody>
      </p:sp>
      <p:sp>
        <p:nvSpPr>
          <p:cNvPr id="3" name="Slide Number Placeholder 2"/>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3370520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58" y="3257549"/>
            <a:ext cx="8438417" cy="3514725"/>
          </a:xfrm>
        </p:spPr>
        <p:txBody>
          <a:bodyPr>
            <a:normAutofit fontScale="77500" lnSpcReduction="20000"/>
          </a:bodyPr>
          <a:lstStyle/>
          <a:p>
            <a:pPr marL="0" indent="0">
              <a:buNone/>
            </a:pPr>
            <a:r>
              <a:rPr lang="en-US" sz="2600" b="1" u="sng" dirty="0"/>
              <a:t>Advantages</a:t>
            </a:r>
            <a:endParaRPr lang="en-US" dirty="0"/>
          </a:p>
          <a:p>
            <a:endParaRPr lang="en-US" dirty="0"/>
          </a:p>
          <a:p>
            <a:pPr lvl="1"/>
            <a:r>
              <a:rPr lang="en-US" dirty="0"/>
              <a:t>Highly efficient.</a:t>
            </a:r>
          </a:p>
          <a:p>
            <a:pPr lvl="1"/>
            <a:r>
              <a:rPr lang="en-US" dirty="0"/>
              <a:t>Reduction in bandwidth when compared to AM and DSBSC waves.</a:t>
            </a:r>
          </a:p>
          <a:p>
            <a:pPr lvl="1"/>
            <a:r>
              <a:rPr lang="en-US" dirty="0"/>
              <a:t>Filter design is easy, since high accuracy is not needed.</a:t>
            </a:r>
          </a:p>
          <a:p>
            <a:pPr lvl="1"/>
            <a:r>
              <a:rPr lang="en-US" dirty="0"/>
              <a:t>The transmission of low frequency components is possible, without any difficulty.</a:t>
            </a:r>
          </a:p>
          <a:p>
            <a:pPr marL="0" indent="0">
              <a:buNone/>
            </a:pPr>
            <a:endParaRPr lang="en-US" dirty="0"/>
          </a:p>
          <a:p>
            <a:pPr marL="0" indent="0">
              <a:buNone/>
            </a:pPr>
            <a:r>
              <a:rPr lang="en-US" sz="2600" b="1" u="sng" dirty="0"/>
              <a:t>Disadvantages</a:t>
            </a:r>
            <a:endParaRPr lang="en-US" dirty="0"/>
          </a:p>
          <a:p>
            <a:endParaRPr lang="en-US" dirty="0"/>
          </a:p>
          <a:p>
            <a:pPr lvl="1"/>
            <a:r>
              <a:rPr lang="en-US" dirty="0"/>
              <a:t>Bandwidth is more when compared to SSBSC wave.</a:t>
            </a:r>
          </a:p>
          <a:p>
            <a:pPr lvl="1"/>
            <a:r>
              <a:rPr lang="en-US" dirty="0"/>
              <a:t>Demodulation is complex.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4" y="1056550"/>
            <a:ext cx="9726509" cy="2198370"/>
          </a:xfrm>
          <a:prstGeom prst="rect">
            <a:avLst/>
          </a:prstGeom>
        </p:spPr>
      </p:pic>
      <p:sp>
        <p:nvSpPr>
          <p:cNvPr id="4" name="Slide Number Placeholder 3"/>
          <p:cNvSpPr>
            <a:spLocks noGrp="1"/>
          </p:cNvSpPr>
          <p:nvPr>
            <p:ph type="sldNum" sz="quarter" idx="12"/>
          </p:nvPr>
        </p:nvSpPr>
        <p:spPr/>
        <p:txBody>
          <a:bodyPr/>
          <a:lstStyle/>
          <a:p>
            <a:fld id="{D57F1E4F-1CFF-5643-939E-02111984F565}" type="slidenum">
              <a:rPr lang="en-US" smtClean="0"/>
              <a:t>105</a:t>
            </a:fld>
            <a:endParaRPr lang="en-US" dirty="0"/>
          </a:p>
        </p:txBody>
      </p:sp>
      <p:sp>
        <p:nvSpPr>
          <p:cNvPr id="5" name="Rectangle 4"/>
          <p:cNvSpPr/>
          <p:nvPr/>
        </p:nvSpPr>
        <p:spPr>
          <a:xfrm>
            <a:off x="323377" y="406541"/>
            <a:ext cx="3801041" cy="369332"/>
          </a:xfrm>
          <a:prstGeom prst="rect">
            <a:avLst/>
          </a:prstGeom>
        </p:spPr>
        <p:txBody>
          <a:bodyPr wrap="none">
            <a:spAutoFit/>
          </a:bodyPr>
          <a:lstStyle/>
          <a:p>
            <a:r>
              <a:rPr lang="en-US" b="1" dirty="0">
                <a:latin typeface="Arial" panose="020B0604020202020204" pitchFamily="34" charset="0"/>
              </a:rPr>
              <a:t>Bandwidth of VSBSC Modulation</a:t>
            </a:r>
            <a:endParaRPr lang="en-US" b="1" i="0" dirty="0">
              <a:effectLst/>
              <a:latin typeface="Arial" panose="020B0604020202020204" pitchFamily="34" charset="0"/>
            </a:endParaRPr>
          </a:p>
        </p:txBody>
      </p:sp>
    </p:spTree>
    <p:extLst>
      <p:ext uri="{BB962C8B-B14F-4D97-AF65-F5344CB8AC3E}">
        <p14:creationId xmlns:p14="http://schemas.microsoft.com/office/powerpoint/2010/main" val="2619496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59" y="0"/>
            <a:ext cx="9404723" cy="1400530"/>
          </a:xfrm>
        </p:spPr>
        <p:txBody>
          <a:bodyPr/>
          <a:lstStyle/>
          <a:p>
            <a:r>
              <a:rPr lang="en-US" dirty="0"/>
              <a:t>Generation of VSBSC</a:t>
            </a:r>
          </a:p>
        </p:txBody>
      </p:sp>
      <p:sp>
        <p:nvSpPr>
          <p:cNvPr id="3" name="Slide Number Placeholder 2"/>
          <p:cNvSpPr>
            <a:spLocks noGrp="1"/>
          </p:cNvSpPr>
          <p:nvPr>
            <p:ph type="sldNum" sz="quarter" idx="12"/>
          </p:nvPr>
        </p:nvSpPr>
        <p:spPr/>
        <p:txBody>
          <a:bodyPr/>
          <a:lstStyle/>
          <a:p>
            <a:fld id="{D57F1E4F-1CFF-5643-939E-02111984F565}" type="slidenum">
              <a:rPr lang="en-US" smtClean="0"/>
              <a:t>106</a:t>
            </a:fld>
            <a:endParaRPr lang="en-US" dirty="0"/>
          </a:p>
        </p:txBody>
      </p:sp>
      <p:sp>
        <p:nvSpPr>
          <p:cNvPr id="5" name="Rectangle 4"/>
          <p:cNvSpPr/>
          <p:nvPr/>
        </p:nvSpPr>
        <p:spPr>
          <a:xfrm>
            <a:off x="348915" y="823650"/>
            <a:ext cx="11381873" cy="1200329"/>
          </a:xfrm>
          <a:prstGeom prst="rect">
            <a:avLst/>
          </a:prstGeom>
        </p:spPr>
        <p:txBody>
          <a:bodyPr wrap="square">
            <a:spAutoFit/>
          </a:bodyPr>
          <a:lstStyle/>
          <a:p>
            <a:r>
              <a:rPr lang="en-US" sz="2400" dirty="0"/>
              <a:t>To generate a VSB signal, a DSB-SC signal is generated first and is then passed through a sideband filter as shown in below figure. This filter will pass the wanted sideband as it is along with a part of unwanted sideband</a:t>
            </a:r>
            <a:endParaRPr lang="en-US" sz="2400" dirty="0">
              <a:latin typeface="+mj-lt"/>
            </a:endParaRPr>
          </a:p>
        </p:txBody>
      </p:sp>
      <p:sp>
        <p:nvSpPr>
          <p:cNvPr id="6" name="Rectangle 1"/>
          <p:cNvSpPr>
            <a:spLocks noChangeArrowheads="1"/>
          </p:cNvSpPr>
          <p:nvPr/>
        </p:nvSpPr>
        <p:spPr bwMode="auto">
          <a:xfrm>
            <a:off x="690270" y="5060014"/>
            <a:ext cx="115017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effectLst/>
                <a:latin typeface="+mj-lt"/>
                <a:cs typeface="Arial" panose="020B0604020202020204" pitchFamily="34" charset="0"/>
              </a:rPr>
              <a:t> </a:t>
            </a:r>
            <a:r>
              <a:rPr lang="en-US" sz="2400" dirty="0"/>
              <a:t>The VSB signal obtained at the output of filter is applied to a </a:t>
            </a:r>
            <a:r>
              <a:rPr lang="en-US" sz="2400" b="1" dirty="0"/>
              <a:t>chain of linear amplifiers and raised in power by the power amplifiers</a:t>
            </a:r>
            <a:r>
              <a:rPr lang="en-US" sz="2400" dirty="0"/>
              <a:t>. The amplified signal is </a:t>
            </a:r>
            <a:r>
              <a:rPr lang="en-US" sz="2400" b="1" dirty="0"/>
              <a:t>then applied to the transmitting antenna for transmission of signal</a:t>
            </a:r>
            <a:endParaRPr kumimoji="0" lang="en-US" altLang="en-US" sz="2400" b="1" i="0" u="none" strike="noStrike" cap="none" normalizeH="0" baseline="0" dirty="0">
              <a:ln>
                <a:noFill/>
              </a:ln>
              <a:effectLst/>
              <a:latin typeface="+mj-lt"/>
            </a:endParaRPr>
          </a:p>
        </p:txBody>
      </p:sp>
      <p:pic>
        <p:nvPicPr>
          <p:cNvPr id="10" name="Content Placeholder 9" descr="Diagram&#10;&#10;Description automatically generated">
            <a:extLst>
              <a:ext uri="{FF2B5EF4-FFF2-40B4-BE49-F238E27FC236}">
                <a16:creationId xmlns:a16="http://schemas.microsoft.com/office/drawing/2014/main" id="{65D02BD7-FEAE-4CE1-AFAC-F460A9828404}"/>
              </a:ext>
            </a:extLst>
          </p:cNvPr>
          <p:cNvPicPr>
            <a:picLocks noGrp="1" noChangeAspect="1"/>
          </p:cNvPicPr>
          <p:nvPr>
            <p:ph idx="1"/>
          </p:nvPr>
        </p:nvPicPr>
        <p:blipFill>
          <a:blip r:embed="rId2"/>
          <a:stretch>
            <a:fillRect/>
          </a:stretch>
        </p:blipFill>
        <p:spPr>
          <a:xfrm>
            <a:off x="1427407" y="2093878"/>
            <a:ext cx="8655321" cy="2412139"/>
          </a:xfrm>
        </p:spPr>
      </p:pic>
    </p:spTree>
    <p:extLst>
      <p:ext uri="{BB962C8B-B14F-4D97-AF65-F5344CB8AC3E}">
        <p14:creationId xmlns:p14="http://schemas.microsoft.com/office/powerpoint/2010/main" val="895890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D6A5F4-5680-47B0-93E9-EE4AA9E4E1ED}"/>
              </a:ext>
            </a:extLst>
          </p:cNvPr>
          <p:cNvSpPr>
            <a:spLocks noGrp="1"/>
          </p:cNvSpPr>
          <p:nvPr>
            <p:ph type="sldNum" sz="quarter" idx="12"/>
          </p:nvPr>
        </p:nvSpPr>
        <p:spPr/>
        <p:txBody>
          <a:bodyPr/>
          <a:lstStyle/>
          <a:p>
            <a:fld id="{D57F1E4F-1CFF-5643-939E-02111984F565}" type="slidenum">
              <a:rPr lang="en-US" smtClean="0"/>
              <a:t>107</a:t>
            </a:fld>
            <a:endParaRPr lang="en-US" dirty="0"/>
          </a:p>
        </p:txBody>
      </p:sp>
      <p:pic>
        <p:nvPicPr>
          <p:cNvPr id="4" name="Picture 3" descr="Diagram&#10;&#10;Description automatically generated">
            <a:extLst>
              <a:ext uri="{FF2B5EF4-FFF2-40B4-BE49-F238E27FC236}">
                <a16:creationId xmlns:a16="http://schemas.microsoft.com/office/drawing/2014/main" id="{0AFDDBF2-49F0-49FB-88D1-D31BA3FBBDA7}"/>
              </a:ext>
            </a:extLst>
          </p:cNvPr>
          <p:cNvPicPr>
            <a:picLocks noChangeAspect="1"/>
          </p:cNvPicPr>
          <p:nvPr/>
        </p:nvPicPr>
        <p:blipFill>
          <a:blip r:embed="rId2"/>
          <a:stretch>
            <a:fillRect/>
          </a:stretch>
        </p:blipFill>
        <p:spPr>
          <a:xfrm>
            <a:off x="2490538" y="70023"/>
            <a:ext cx="7218946" cy="6725426"/>
          </a:xfrm>
          <a:prstGeom prst="rect">
            <a:avLst/>
          </a:prstGeom>
        </p:spPr>
      </p:pic>
    </p:spTree>
    <p:extLst>
      <p:ext uri="{BB962C8B-B14F-4D97-AF65-F5344CB8AC3E}">
        <p14:creationId xmlns:p14="http://schemas.microsoft.com/office/powerpoint/2010/main" val="692387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2" y="0"/>
            <a:ext cx="9404723" cy="1400530"/>
          </a:xfrm>
        </p:spPr>
        <p:txBody>
          <a:bodyPr/>
          <a:lstStyle/>
          <a:p>
            <a:r>
              <a:rPr lang="en-US" dirty="0"/>
              <a:t>Modulation of VSBSC</a:t>
            </a:r>
            <a:br>
              <a:rPr lang="en-US" dirty="0"/>
            </a:br>
            <a:endParaRPr lang="en-US" dirty="0"/>
          </a:p>
        </p:txBody>
      </p:sp>
      <p:sp>
        <p:nvSpPr>
          <p:cNvPr id="3" name="Content Placeholder 2"/>
          <p:cNvSpPr>
            <a:spLocks noGrp="1"/>
          </p:cNvSpPr>
          <p:nvPr>
            <p:ph idx="1"/>
          </p:nvPr>
        </p:nvSpPr>
        <p:spPr>
          <a:xfrm>
            <a:off x="681281" y="782342"/>
            <a:ext cx="9728811" cy="5262282"/>
          </a:xfrm>
        </p:spPr>
        <p:txBody>
          <a:bodyPr>
            <a:normAutofit/>
          </a:bodyPr>
          <a:lstStyle/>
          <a:p>
            <a:pPr marL="0" indent="0">
              <a:buNone/>
            </a:pPr>
            <a:r>
              <a:rPr lang="en-US" sz="2000" dirty="0"/>
              <a:t>VSB signal can be generated by passing a DSB-SC signal through an appropriate VSB filter having transfer function H f ( ). </a:t>
            </a:r>
            <a:endParaRPr lang="en-US" sz="2400" dirty="0"/>
          </a:p>
        </p:txBody>
      </p:sp>
      <p:sp>
        <p:nvSpPr>
          <p:cNvPr id="6" name="Slide Number Placeholder 5"/>
          <p:cNvSpPr>
            <a:spLocks noGrp="1"/>
          </p:cNvSpPr>
          <p:nvPr>
            <p:ph type="sldNum" sz="quarter" idx="12"/>
          </p:nvPr>
        </p:nvSpPr>
        <p:spPr/>
        <p:txBody>
          <a:bodyPr/>
          <a:lstStyle/>
          <a:p>
            <a:fld id="{D57F1E4F-1CFF-5643-939E-02111984F565}" type="slidenum">
              <a:rPr lang="en-US" smtClean="0"/>
              <a:t>108</a:t>
            </a:fld>
            <a:endParaRPr lang="en-US" dirty="0"/>
          </a:p>
        </p:txBody>
      </p:sp>
      <p:pic>
        <p:nvPicPr>
          <p:cNvPr id="8" name="Picture 7" descr="Graphical user interface, text, application&#10;&#10;Description automatically generated with medium confidence">
            <a:extLst>
              <a:ext uri="{FF2B5EF4-FFF2-40B4-BE49-F238E27FC236}">
                <a16:creationId xmlns:a16="http://schemas.microsoft.com/office/drawing/2014/main" id="{92764809-DCDF-47CC-B834-BE9F634D1437}"/>
              </a:ext>
            </a:extLst>
          </p:cNvPr>
          <p:cNvPicPr>
            <a:picLocks noChangeAspect="1"/>
          </p:cNvPicPr>
          <p:nvPr/>
        </p:nvPicPr>
        <p:blipFill>
          <a:blip r:embed="rId2"/>
          <a:stretch>
            <a:fillRect/>
          </a:stretch>
        </p:blipFill>
        <p:spPr>
          <a:xfrm>
            <a:off x="2634916" y="1458976"/>
            <a:ext cx="7271017" cy="5072261"/>
          </a:xfrm>
          <a:prstGeom prst="rect">
            <a:avLst/>
          </a:prstGeom>
        </p:spPr>
      </p:pic>
    </p:spTree>
    <p:extLst>
      <p:ext uri="{BB962C8B-B14F-4D97-AF65-F5344CB8AC3E}">
        <p14:creationId xmlns:p14="http://schemas.microsoft.com/office/powerpoint/2010/main" val="2856817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2" y="0"/>
            <a:ext cx="9404723" cy="1400530"/>
          </a:xfrm>
        </p:spPr>
        <p:txBody>
          <a:bodyPr/>
          <a:lstStyle/>
          <a:p>
            <a:r>
              <a:rPr lang="en-US" dirty="0" err="1"/>
              <a:t>DeModulation</a:t>
            </a:r>
            <a:r>
              <a:rPr lang="en-US" dirty="0"/>
              <a:t> of VSBSC</a:t>
            </a:r>
            <a:br>
              <a:rPr lang="en-US" dirty="0"/>
            </a:br>
            <a:endParaRPr lang="en-US" dirty="0"/>
          </a:p>
        </p:txBody>
      </p:sp>
      <p:pic>
        <p:nvPicPr>
          <p:cNvPr id="5" name="Content Placeholder 4" descr="Graphical user interface, application, Word&#10;&#10;Description automatically generated">
            <a:extLst>
              <a:ext uri="{FF2B5EF4-FFF2-40B4-BE49-F238E27FC236}">
                <a16:creationId xmlns:a16="http://schemas.microsoft.com/office/drawing/2014/main" id="{02DDA7B5-059E-4D21-B598-09CF490F8DD5}"/>
              </a:ext>
            </a:extLst>
          </p:cNvPr>
          <p:cNvPicPr>
            <a:picLocks noGrp="1" noChangeAspect="1"/>
          </p:cNvPicPr>
          <p:nvPr>
            <p:ph idx="1"/>
          </p:nvPr>
        </p:nvPicPr>
        <p:blipFill>
          <a:blip r:embed="rId2"/>
          <a:stretch>
            <a:fillRect/>
          </a:stretch>
        </p:blipFill>
        <p:spPr>
          <a:xfrm>
            <a:off x="1359568" y="711528"/>
            <a:ext cx="8992972" cy="6063626"/>
          </a:xfrm>
        </p:spPr>
      </p:pic>
      <p:sp>
        <p:nvSpPr>
          <p:cNvPr id="6" name="Slide Number Placeholder 5"/>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95849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158796"/>
            <a:ext cx="8947522" cy="1400530"/>
          </a:xfrm>
        </p:spPr>
        <p:txBody>
          <a:bodyPr/>
          <a:lstStyle/>
          <a:p>
            <a:r>
              <a:rPr lang="en-US" b="1" u="sng" dirty="0"/>
              <a:t>Output Transducer</a:t>
            </a:r>
            <a:endParaRPr lang="en-US" dirty="0"/>
          </a:p>
        </p:txBody>
      </p:sp>
      <p:sp>
        <p:nvSpPr>
          <p:cNvPr id="3" name="Content Placeholder 2"/>
          <p:cNvSpPr>
            <a:spLocks noGrp="1"/>
          </p:cNvSpPr>
          <p:nvPr>
            <p:ph idx="1"/>
          </p:nvPr>
        </p:nvSpPr>
        <p:spPr>
          <a:xfrm>
            <a:off x="538843" y="1063664"/>
            <a:ext cx="10270671" cy="6137235"/>
          </a:xfrm>
        </p:spPr>
        <p:txBody>
          <a:bodyPr>
            <a:normAutofit/>
          </a:bodyPr>
          <a:lstStyle/>
          <a:p>
            <a:pPr marL="0" indent="0" algn="just">
              <a:lnSpc>
                <a:spcPct val="150000"/>
              </a:lnSpc>
              <a:buFont typeface="Wingdings" pitchFamily="2" charset="2"/>
              <a:buChar char="Ø"/>
            </a:pPr>
            <a:r>
              <a:rPr lang="en-US" sz="2800" dirty="0"/>
              <a:t>    The Output transducer convers electrical signal into original non-electrical form. Ex- Loudspeaker convers electrical signal into voice signal.</a:t>
            </a:r>
          </a:p>
        </p:txBody>
      </p:sp>
      <p:sp>
        <p:nvSpPr>
          <p:cNvPr id="4" name="Slide Number Placeholder 3"/>
          <p:cNvSpPr>
            <a:spLocks noGrp="1"/>
          </p:cNvSpPr>
          <p:nvPr>
            <p:ph type="sldNum" sz="quarter" idx="12"/>
          </p:nvPr>
        </p:nvSpPr>
        <p:spPr/>
        <p:txBody>
          <a:bodyPr/>
          <a:lstStyle/>
          <a:p>
            <a:fld id="{23A3FB42-5A1D-4296-AABE-84EE882786C4}" type="slidenum">
              <a:rPr lang="en-US" smtClean="0"/>
              <a:t>11</a:t>
            </a:fld>
            <a:endParaRPr lang="en-US" dirty="0"/>
          </a:p>
        </p:txBody>
      </p:sp>
    </p:spTree>
    <p:extLst>
      <p:ext uri="{BB962C8B-B14F-4D97-AF65-F5344CB8AC3E}">
        <p14:creationId xmlns:p14="http://schemas.microsoft.com/office/powerpoint/2010/main" val="1826248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110</a:t>
            </a:fld>
            <a:endParaRPr lang="en-US" dirty="0"/>
          </a:p>
        </p:txBody>
      </p:sp>
      <p:pic>
        <p:nvPicPr>
          <p:cNvPr id="7" name="Content Placeholder 6" descr="A screenshot of a computer&#10;&#10;Description automatically generated with low confidence">
            <a:extLst>
              <a:ext uri="{FF2B5EF4-FFF2-40B4-BE49-F238E27FC236}">
                <a16:creationId xmlns:a16="http://schemas.microsoft.com/office/drawing/2014/main" id="{1D66D992-54EC-4730-809A-150E8F28BCAB}"/>
              </a:ext>
            </a:extLst>
          </p:cNvPr>
          <p:cNvPicPr>
            <a:picLocks noGrp="1" noChangeAspect="1"/>
          </p:cNvPicPr>
          <p:nvPr>
            <p:ph idx="1"/>
          </p:nvPr>
        </p:nvPicPr>
        <p:blipFill>
          <a:blip r:embed="rId2"/>
          <a:stretch>
            <a:fillRect/>
          </a:stretch>
        </p:blipFill>
        <p:spPr>
          <a:xfrm>
            <a:off x="125417" y="1491076"/>
            <a:ext cx="11941165" cy="4404397"/>
          </a:xfrm>
        </p:spPr>
      </p:pic>
    </p:spTree>
    <p:extLst>
      <p:ext uri="{BB962C8B-B14F-4D97-AF65-F5344CB8AC3E}">
        <p14:creationId xmlns:p14="http://schemas.microsoft.com/office/powerpoint/2010/main" val="26942017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111</a:t>
            </a:fld>
            <a:endParaRPr lang="en-US" dirty="0"/>
          </a:p>
        </p:txBody>
      </p:sp>
      <p:pic>
        <p:nvPicPr>
          <p:cNvPr id="7" name="Content Placeholder 6" descr="Text&#10;&#10;Description automatically generated">
            <a:extLst>
              <a:ext uri="{FF2B5EF4-FFF2-40B4-BE49-F238E27FC236}">
                <a16:creationId xmlns:a16="http://schemas.microsoft.com/office/drawing/2014/main" id="{303F3DB9-1215-43FF-B3EC-3D5C6D3D1707}"/>
              </a:ext>
            </a:extLst>
          </p:cNvPr>
          <p:cNvPicPr>
            <a:picLocks noGrp="1" noChangeAspect="1"/>
          </p:cNvPicPr>
          <p:nvPr>
            <p:ph idx="1"/>
          </p:nvPr>
        </p:nvPicPr>
        <p:blipFill>
          <a:blip r:embed="rId2"/>
          <a:stretch>
            <a:fillRect/>
          </a:stretch>
        </p:blipFill>
        <p:spPr>
          <a:xfrm>
            <a:off x="358379" y="395984"/>
            <a:ext cx="10476100" cy="6197324"/>
          </a:xfrm>
        </p:spPr>
      </p:pic>
    </p:spTree>
    <p:extLst>
      <p:ext uri="{BB962C8B-B14F-4D97-AF65-F5344CB8AC3E}">
        <p14:creationId xmlns:p14="http://schemas.microsoft.com/office/powerpoint/2010/main" val="3764271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714" y="130991"/>
            <a:ext cx="9404723" cy="1400530"/>
          </a:xfrm>
        </p:spPr>
        <p:txBody>
          <a:bodyPr/>
          <a:lstStyle/>
          <a:p>
            <a:r>
              <a:rPr lang="en-US" dirty="0"/>
              <a:t>AM Receiver</a:t>
            </a:r>
          </a:p>
        </p:txBody>
      </p:sp>
      <p:sp>
        <p:nvSpPr>
          <p:cNvPr id="3" name="Content Placeholder 2"/>
          <p:cNvSpPr>
            <a:spLocks noGrp="1"/>
          </p:cNvSpPr>
          <p:nvPr>
            <p:ph idx="1"/>
          </p:nvPr>
        </p:nvSpPr>
        <p:spPr>
          <a:xfrm>
            <a:off x="171978" y="1016000"/>
            <a:ext cx="8946541" cy="5842000"/>
          </a:xfrm>
        </p:spPr>
        <p:txBody>
          <a:bodyPr>
            <a:normAutofit fontScale="92500" lnSpcReduction="20000"/>
          </a:bodyPr>
          <a:lstStyle/>
          <a:p>
            <a:r>
              <a:rPr lang="en-US" dirty="0"/>
              <a:t>The most common AM  receivers in use today are the </a:t>
            </a:r>
            <a:r>
              <a:rPr lang="en-US" b="1" dirty="0"/>
              <a:t>super heterodyne </a:t>
            </a:r>
            <a:r>
              <a:rPr lang="en-US" dirty="0"/>
              <a:t>type</a:t>
            </a:r>
          </a:p>
          <a:p>
            <a:r>
              <a:rPr lang="en-US" dirty="0"/>
              <a:t>They consist of:</a:t>
            </a:r>
          </a:p>
          <a:p>
            <a:pPr lvl="1"/>
            <a:r>
              <a:rPr lang="en-US" dirty="0"/>
              <a:t>Antenna</a:t>
            </a:r>
          </a:p>
          <a:p>
            <a:pPr lvl="1"/>
            <a:r>
              <a:rPr lang="en-US" dirty="0"/>
              <a:t>RF amplifier</a:t>
            </a:r>
          </a:p>
          <a:p>
            <a:pPr lvl="1"/>
            <a:r>
              <a:rPr lang="en-US" dirty="0"/>
              <a:t>Local Oscillator and Mixer</a:t>
            </a:r>
          </a:p>
          <a:p>
            <a:pPr lvl="1"/>
            <a:r>
              <a:rPr lang="en-US" dirty="0"/>
              <a:t>IF Section</a:t>
            </a:r>
          </a:p>
          <a:p>
            <a:pPr lvl="1"/>
            <a:r>
              <a:rPr lang="en-US" dirty="0"/>
              <a:t>Detector and Amplifier + Speaker</a:t>
            </a:r>
          </a:p>
          <a:p>
            <a:pPr lvl="1"/>
            <a:endParaRPr lang="en-US" dirty="0"/>
          </a:p>
          <a:p>
            <a:r>
              <a:rPr lang="en-US" b="1" dirty="0">
                <a:solidFill>
                  <a:srgbClr val="FF0000"/>
                </a:solidFill>
                <a:latin typeface="Calibri" pitchFamily="34" charset="0"/>
                <a:cs typeface="Calibri" pitchFamily="34" charset="0"/>
              </a:rPr>
              <a:t>Red parts are those that handle the incoming Radio Frequency (RF) signal</a:t>
            </a:r>
          </a:p>
          <a:p>
            <a:endParaRPr lang="en-US" b="1" dirty="0">
              <a:solidFill>
                <a:srgbClr val="002060"/>
              </a:solidFill>
              <a:latin typeface="Calibri" pitchFamily="34" charset="0"/>
              <a:cs typeface="Calibri" pitchFamily="34" charset="0"/>
            </a:endParaRPr>
          </a:p>
          <a:p>
            <a:r>
              <a:rPr lang="en-US" b="1" dirty="0">
                <a:solidFill>
                  <a:srgbClr val="92D050"/>
                </a:solidFill>
                <a:latin typeface="Calibri" pitchFamily="34" charset="0"/>
                <a:cs typeface="Calibri" pitchFamily="34" charset="0"/>
              </a:rPr>
              <a:t>Green are parts that operate at the intermediate frequency (IF)</a:t>
            </a:r>
          </a:p>
          <a:p>
            <a:endParaRPr lang="en-US" b="1" dirty="0">
              <a:solidFill>
                <a:srgbClr val="002060"/>
              </a:solidFill>
              <a:latin typeface="Calibri" pitchFamily="34" charset="0"/>
              <a:cs typeface="Calibri" pitchFamily="34" charset="0"/>
            </a:endParaRPr>
          </a:p>
          <a:p>
            <a:r>
              <a:rPr lang="en-US" b="1" dirty="0">
                <a:solidFill>
                  <a:srgbClr val="002060"/>
                </a:solidFill>
                <a:latin typeface="Calibri" pitchFamily="34" charset="0"/>
                <a:cs typeface="Calibri" pitchFamily="34" charset="0"/>
              </a:rPr>
              <a:t>Blue parts operate at the modulation (audio) frequency</a:t>
            </a:r>
          </a:p>
          <a:p>
            <a:endParaRPr lang="en-US" b="1" dirty="0">
              <a:solidFill>
                <a:srgbClr val="002060"/>
              </a:solidFill>
              <a:latin typeface="Calibri" pitchFamily="34" charset="0"/>
              <a:cs typeface="Calibri" pitchFamily="34" charset="0"/>
            </a:endParaRPr>
          </a:p>
          <a:p>
            <a:r>
              <a:rPr lang="en-US" b="1" dirty="0">
                <a:latin typeface="Calibri" pitchFamily="34" charset="0"/>
                <a:cs typeface="Calibri" pitchFamily="34" charset="0"/>
              </a:rPr>
              <a:t>The dotted line indicates that the local oscillator and RF filter must be tuned in tandem</a:t>
            </a:r>
          </a:p>
          <a:p>
            <a:endParaRPr lang="en-US" dirty="0"/>
          </a:p>
        </p:txBody>
      </p:sp>
      <p:pic>
        <p:nvPicPr>
          <p:cNvPr id="6" name="Picture 2" descr="C:\Users\SONY\Desktop\Kandy\Photos for Presentation\440px-Superheterodyne_receiver_block_diagram_2.svg.png"/>
          <p:cNvPicPr>
            <a:picLocks noChangeAspect="1" noChangeArrowheads="1"/>
          </p:cNvPicPr>
          <p:nvPr/>
        </p:nvPicPr>
        <p:blipFill>
          <a:blip r:embed="rId3"/>
          <a:srcRect/>
          <a:stretch>
            <a:fillRect/>
          </a:stretch>
        </p:blipFill>
        <p:spPr bwMode="auto">
          <a:xfrm>
            <a:off x="4222363" y="1173981"/>
            <a:ext cx="7351504" cy="2339115"/>
          </a:xfrm>
          <a:prstGeom prst="rect">
            <a:avLst/>
          </a:prstGeom>
          <a:noFill/>
        </p:spPr>
      </p:pic>
      <p:sp>
        <p:nvSpPr>
          <p:cNvPr id="4" name="Slide Number Placeholder 3"/>
          <p:cNvSpPr>
            <a:spLocks noGrp="1"/>
          </p:cNvSpPr>
          <p:nvPr>
            <p:ph type="sldNum" sz="quarter" idx="12"/>
          </p:nvPr>
        </p:nvSpPr>
        <p:spPr/>
        <p:txBody>
          <a:bodyPr/>
          <a:lstStyle/>
          <a:p>
            <a:fld id="{D57F1E4F-1CFF-5643-939E-02111984F565}" type="slidenum">
              <a:rPr lang="en-US" smtClean="0"/>
              <a:t>112</a:t>
            </a:fld>
            <a:endParaRPr lang="en-US"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2B55516-59D3-422C-ABA0-DAB2083D35D1}"/>
                  </a:ext>
                </a:extLst>
              </p14:cNvPr>
              <p14:cNvContentPartPr/>
              <p14:nvPr/>
            </p14:nvContentPartPr>
            <p14:xfrm>
              <a:off x="-2974813" y="2520133"/>
              <a:ext cx="360" cy="360"/>
            </p14:xfrm>
          </p:contentPart>
        </mc:Choice>
        <mc:Fallback xmlns="">
          <p:pic>
            <p:nvPicPr>
              <p:cNvPr id="5" name="Ink 4">
                <a:extLst>
                  <a:ext uri="{FF2B5EF4-FFF2-40B4-BE49-F238E27FC236}">
                    <a16:creationId xmlns:a16="http://schemas.microsoft.com/office/drawing/2014/main" id="{E2B55516-59D3-422C-ABA0-DAB2083D35D1}"/>
                  </a:ext>
                </a:extLst>
              </p:cNvPr>
              <p:cNvPicPr/>
              <p:nvPr/>
            </p:nvPicPr>
            <p:blipFill>
              <a:blip r:embed="rId5"/>
              <a:stretch>
                <a:fillRect/>
              </a:stretch>
            </p:blipFill>
            <p:spPr>
              <a:xfrm>
                <a:off x="-2983813" y="25111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534DECBF-F5EE-46A4-B945-FFBEDA980930}"/>
                  </a:ext>
                </a:extLst>
              </p14:cNvPr>
              <p14:cNvContentPartPr/>
              <p14:nvPr/>
            </p14:nvContentPartPr>
            <p14:xfrm>
              <a:off x="13836107" y="5425693"/>
              <a:ext cx="360" cy="360"/>
            </p14:xfrm>
          </p:contentPart>
        </mc:Choice>
        <mc:Fallback xmlns="">
          <p:pic>
            <p:nvPicPr>
              <p:cNvPr id="62" name="Ink 61">
                <a:extLst>
                  <a:ext uri="{FF2B5EF4-FFF2-40B4-BE49-F238E27FC236}">
                    <a16:creationId xmlns:a16="http://schemas.microsoft.com/office/drawing/2014/main" id="{534DECBF-F5EE-46A4-B945-FFBEDA980930}"/>
                  </a:ext>
                </a:extLst>
              </p:cNvPr>
              <p:cNvPicPr/>
              <p:nvPr/>
            </p:nvPicPr>
            <p:blipFill>
              <a:blip r:embed="rId91"/>
              <a:stretch>
                <a:fillRect/>
              </a:stretch>
            </p:blipFill>
            <p:spPr>
              <a:xfrm>
                <a:off x="13827467" y="5417053"/>
                <a:ext cx="18000" cy="18000"/>
              </a:xfrm>
              <a:prstGeom prst="rect">
                <a:avLst/>
              </a:prstGeom>
            </p:spPr>
          </p:pic>
        </mc:Fallback>
      </mc:AlternateContent>
    </p:spTree>
    <p:extLst>
      <p:ext uri="{BB962C8B-B14F-4D97-AF65-F5344CB8AC3E}">
        <p14:creationId xmlns:p14="http://schemas.microsoft.com/office/powerpoint/2010/main" val="32414628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17254"/>
            <a:ext cx="9404723" cy="1400530"/>
          </a:xfrm>
        </p:spPr>
        <p:txBody>
          <a:bodyPr/>
          <a:lstStyle/>
          <a:p>
            <a:r>
              <a:rPr lang="en-US" sz="3600" dirty="0"/>
              <a:t>RF TUNING &amp; AMPLIFICATION</a:t>
            </a:r>
          </a:p>
        </p:txBody>
      </p:sp>
      <p:sp>
        <p:nvSpPr>
          <p:cNvPr id="3" name="Content Placeholder 2"/>
          <p:cNvSpPr>
            <a:spLocks noGrp="1"/>
          </p:cNvSpPr>
          <p:nvPr>
            <p:ph idx="1"/>
          </p:nvPr>
        </p:nvSpPr>
        <p:spPr>
          <a:xfrm>
            <a:off x="171978" y="1290919"/>
            <a:ext cx="10343621" cy="5109882"/>
          </a:xfrm>
        </p:spPr>
        <p:txBody>
          <a:bodyPr>
            <a:normAutofit/>
          </a:bodyPr>
          <a:lstStyle/>
          <a:p>
            <a:pPr>
              <a:buFont typeface="Wingdings" pitchFamily="2" charset="2"/>
              <a:buChar char="Ø"/>
            </a:pPr>
            <a:r>
              <a:rPr lang="en-US" sz="2400" dirty="0">
                <a:cs typeface="Calibri" pitchFamily="34" charset="0"/>
              </a:rPr>
              <a:t>This RF stage within the overall block diagram for the receiver provides initial tuning to remove the image signal. </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It also provides some amplification.</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If noise performance for the receiver is important, then this stage will be designed for optimum noise performance.</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This RF amplifier circuit block, will also increase the signal level so that the noise introduced by later stages is at a lower level in comparison to the wanted signal.</a:t>
            </a:r>
          </a:p>
          <a:p>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853175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17254"/>
            <a:ext cx="9404723" cy="1400530"/>
          </a:xfrm>
        </p:spPr>
        <p:txBody>
          <a:bodyPr/>
          <a:lstStyle/>
          <a:p>
            <a:r>
              <a:rPr lang="en-US" sz="3600" dirty="0"/>
              <a:t>LOCAL OSCILLATOR</a:t>
            </a:r>
          </a:p>
        </p:txBody>
      </p:sp>
      <p:sp>
        <p:nvSpPr>
          <p:cNvPr id="3" name="Content Placeholder 2"/>
          <p:cNvSpPr>
            <a:spLocks noGrp="1"/>
          </p:cNvSpPr>
          <p:nvPr>
            <p:ph idx="1"/>
          </p:nvPr>
        </p:nvSpPr>
        <p:spPr>
          <a:xfrm>
            <a:off x="171978" y="1290919"/>
            <a:ext cx="10220529" cy="5109882"/>
          </a:xfrm>
        </p:spPr>
        <p:txBody>
          <a:bodyPr>
            <a:normAutofit/>
          </a:bodyPr>
          <a:lstStyle/>
          <a:p>
            <a:pPr>
              <a:buFont typeface="Wingdings" pitchFamily="2" charset="2"/>
              <a:buChar char="Ø"/>
            </a:pPr>
            <a:r>
              <a:rPr lang="en-US" sz="2400" dirty="0">
                <a:cs typeface="Calibri" pitchFamily="34" charset="0"/>
              </a:rPr>
              <a:t>The local oscillator circuit block can take a variety of forms.</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Early receivers used free running local oscillators.</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Today most receivers use </a:t>
            </a:r>
            <a:r>
              <a:rPr lang="en-US" sz="2400" b="1" dirty="0">
                <a:cs typeface="Calibri" pitchFamily="34" charset="0"/>
              </a:rPr>
              <a:t>frequency synthesizers</a:t>
            </a:r>
            <a:r>
              <a:rPr lang="en-US" sz="2400" dirty="0">
                <a:cs typeface="Calibri" pitchFamily="34" charset="0"/>
              </a:rPr>
              <a:t>.</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These provide much greater levels of stability and enable frequencies to be programmed in a variety of ways.</a:t>
            </a:r>
          </a:p>
          <a:p>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114</a:t>
            </a:fld>
            <a:endParaRPr lang="en-US" dirty="0"/>
          </a:p>
        </p:txBody>
      </p:sp>
    </p:spTree>
    <p:extLst>
      <p:ext uri="{BB962C8B-B14F-4D97-AF65-F5344CB8AC3E}">
        <p14:creationId xmlns:p14="http://schemas.microsoft.com/office/powerpoint/2010/main" val="29651329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76" y="187890"/>
            <a:ext cx="9404723" cy="1400530"/>
          </a:xfrm>
        </p:spPr>
        <p:txBody>
          <a:bodyPr/>
          <a:lstStyle/>
          <a:p>
            <a:r>
              <a:rPr lang="en-US" sz="3600" dirty="0"/>
              <a:t>MIXER</a:t>
            </a:r>
          </a:p>
        </p:txBody>
      </p:sp>
      <p:sp>
        <p:nvSpPr>
          <p:cNvPr id="3" name="Content Placeholder 2"/>
          <p:cNvSpPr>
            <a:spLocks noGrp="1"/>
          </p:cNvSpPr>
          <p:nvPr>
            <p:ph idx="1"/>
          </p:nvPr>
        </p:nvSpPr>
        <p:spPr>
          <a:xfrm>
            <a:off x="171979" y="775756"/>
            <a:ext cx="6569188" cy="6082244"/>
          </a:xfrm>
        </p:spPr>
        <p:txBody>
          <a:bodyPr>
            <a:normAutofit fontScale="92500" lnSpcReduction="20000"/>
          </a:bodyPr>
          <a:lstStyle/>
          <a:p>
            <a:pPr>
              <a:buFont typeface="Wingdings" pitchFamily="2" charset="2"/>
              <a:buChar char="Ø"/>
            </a:pPr>
            <a:r>
              <a:rPr lang="en-US" sz="2400" dirty="0">
                <a:cs typeface="Calibri" pitchFamily="34" charset="0"/>
              </a:rPr>
              <a:t>Both the local oscillator and incoming signal enter this block within the super heterodyne receiver.</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The wanted signal is converted to the intermediate frequency.</a:t>
            </a:r>
          </a:p>
          <a:p>
            <a:pPr>
              <a:buFont typeface="Arial" pitchFamily="34" charset="0"/>
              <a:buChar char="•"/>
            </a:pPr>
            <a:endParaRPr lang="en-US" dirty="0">
              <a:cs typeface="Calibri" pitchFamily="34" charset="0"/>
            </a:endParaRPr>
          </a:p>
          <a:p>
            <a:pPr marL="0" indent="0">
              <a:buNone/>
            </a:pPr>
            <a:r>
              <a:rPr lang="en-US" sz="3600" dirty="0">
                <a:cs typeface="Calibri" pitchFamily="34" charset="0"/>
              </a:rPr>
              <a:t>IF AMPLIFIER &amp; FILTER</a:t>
            </a:r>
          </a:p>
          <a:p>
            <a:pPr>
              <a:buFont typeface="Arial" pitchFamily="34" charset="0"/>
              <a:buChar char="•"/>
            </a:pPr>
            <a:endParaRPr lang="en-US" dirty="0">
              <a:cs typeface="Calibri" pitchFamily="34" charset="0"/>
            </a:endParaRPr>
          </a:p>
          <a:p>
            <a:pPr>
              <a:buFont typeface="Wingdings" pitchFamily="2" charset="2"/>
              <a:buChar char="Ø"/>
            </a:pPr>
            <a:r>
              <a:rPr lang="en-US" sz="2600" dirty="0">
                <a:cs typeface="Calibri" pitchFamily="34" charset="0"/>
              </a:rPr>
              <a:t>This super heterodyne receiver block provides the majority of gain and selectivity. </a:t>
            </a:r>
          </a:p>
          <a:p>
            <a:pPr>
              <a:buFont typeface="Arial" pitchFamily="34" charset="0"/>
              <a:buChar char="•"/>
            </a:pPr>
            <a:endParaRPr lang="en-US" sz="2600" dirty="0">
              <a:cs typeface="Calibri" pitchFamily="34" charset="0"/>
            </a:endParaRPr>
          </a:p>
          <a:p>
            <a:pPr>
              <a:buFont typeface="Wingdings" pitchFamily="2" charset="2"/>
              <a:buChar char="Ø"/>
            </a:pPr>
            <a:r>
              <a:rPr lang="en-US" sz="2600" dirty="0">
                <a:cs typeface="Calibri" pitchFamily="34" charset="0"/>
              </a:rPr>
              <a:t>High performance filters like crystal filters may be used, although LC or ceramic filters may be used within domestic radios.</a:t>
            </a:r>
          </a:p>
          <a:p>
            <a:pPr>
              <a:buFont typeface="Arial" pitchFamily="34" charset="0"/>
              <a:buChar char="•"/>
            </a:pPr>
            <a:endParaRPr lang="en-US" dirty="0">
              <a:cs typeface="Calibri" pitchFamily="34" charset="0"/>
            </a:endParaRPr>
          </a:p>
        </p:txBody>
      </p:sp>
      <p:pic>
        <p:nvPicPr>
          <p:cNvPr id="1026" name="Picture 2" descr="C:\Users\Hp\Desktop\mix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268" y="187890"/>
            <a:ext cx="3990975" cy="31813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Desktop\mixer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268" y="3477079"/>
            <a:ext cx="4010025" cy="28384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57F1E4F-1CFF-5643-939E-02111984F565}" type="slidenum">
              <a:rPr lang="en-US" smtClean="0"/>
              <a:t>115</a:t>
            </a:fld>
            <a:endParaRPr lang="en-US" dirty="0"/>
          </a:p>
        </p:txBody>
      </p:sp>
    </p:spTree>
    <p:extLst>
      <p:ext uri="{BB962C8B-B14F-4D97-AF65-F5344CB8AC3E}">
        <p14:creationId xmlns:p14="http://schemas.microsoft.com/office/powerpoint/2010/main" val="266393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82" y="295729"/>
            <a:ext cx="9404723" cy="1400530"/>
          </a:xfrm>
        </p:spPr>
        <p:txBody>
          <a:bodyPr/>
          <a:lstStyle/>
          <a:p>
            <a:r>
              <a:rPr lang="en-US" sz="3600" dirty="0"/>
              <a:t>Demodulator</a:t>
            </a:r>
          </a:p>
        </p:txBody>
      </p:sp>
      <p:sp>
        <p:nvSpPr>
          <p:cNvPr id="3" name="Content Placeholder 2"/>
          <p:cNvSpPr>
            <a:spLocks noGrp="1"/>
          </p:cNvSpPr>
          <p:nvPr>
            <p:ph idx="1"/>
          </p:nvPr>
        </p:nvSpPr>
        <p:spPr>
          <a:xfrm>
            <a:off x="171977" y="1044735"/>
            <a:ext cx="10150191" cy="5109882"/>
          </a:xfrm>
        </p:spPr>
        <p:txBody>
          <a:bodyPr>
            <a:noAutofit/>
          </a:bodyPr>
          <a:lstStyle/>
          <a:p>
            <a:pPr>
              <a:buFont typeface="Wingdings" pitchFamily="2" charset="2"/>
              <a:buChar char="Ø"/>
            </a:pPr>
            <a:r>
              <a:rPr lang="en-US" sz="2400" dirty="0">
                <a:cs typeface="Calibri" pitchFamily="34" charset="0"/>
              </a:rPr>
              <a:t>The super heterodyne receiver block diagram only shows one demodulator, but in reality radios may have one or more demodulators dependent upon the type of signals being received</a:t>
            </a:r>
          </a:p>
          <a:p>
            <a:pPr marL="0" indent="0">
              <a:buNone/>
            </a:pPr>
            <a:r>
              <a:rPr lang="en-US" sz="3200" dirty="0">
                <a:cs typeface="Calibri" pitchFamily="34" charset="0"/>
              </a:rPr>
              <a:t>Automatic Gain Control</a:t>
            </a:r>
          </a:p>
          <a:p>
            <a:pPr>
              <a:buFont typeface="Wingdings" pitchFamily="2" charset="2"/>
              <a:buChar char="Ø"/>
            </a:pPr>
            <a:r>
              <a:rPr lang="en-US" sz="2400" dirty="0">
                <a:cs typeface="Calibri" pitchFamily="34" charset="0"/>
              </a:rPr>
              <a:t>An automatic gain control is incorporated into most super heterodyne radios.</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Its function is </a:t>
            </a:r>
            <a:r>
              <a:rPr lang="en-US" sz="2400" b="1" dirty="0">
                <a:cs typeface="Calibri" pitchFamily="34" charset="0"/>
              </a:rPr>
              <a:t>to reduce the gain for strong signals </a:t>
            </a:r>
            <a:r>
              <a:rPr lang="en-US" sz="2400" dirty="0">
                <a:cs typeface="Calibri" pitchFamily="34" charset="0"/>
              </a:rPr>
              <a:t>so that the audio level is maintained for amplitude sensitive forms of modulation.</a:t>
            </a:r>
          </a:p>
          <a:p>
            <a:pPr>
              <a:buFont typeface="Wingdings" pitchFamily="2" charset="2"/>
              <a:buChar char="Ø"/>
            </a:pPr>
            <a:r>
              <a:rPr lang="en-US" sz="2400" dirty="0">
                <a:cs typeface="Calibri" pitchFamily="34" charset="0"/>
              </a:rPr>
              <a:t>Also to prevent overloading.</a:t>
            </a:r>
          </a:p>
          <a:p>
            <a:pPr>
              <a:buFont typeface="Arial" pitchFamily="34" charset="0"/>
              <a:buChar char="•"/>
            </a:pPr>
            <a:endParaRPr lang="en-US" sz="2400" dirty="0">
              <a:cs typeface="Calibri" pitchFamily="34"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42203675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20" y="416093"/>
            <a:ext cx="9404723" cy="1400530"/>
          </a:xfrm>
        </p:spPr>
        <p:txBody>
          <a:bodyPr/>
          <a:lstStyle/>
          <a:p>
            <a:r>
              <a:rPr lang="en-US" sz="3600" dirty="0"/>
              <a:t>AUDIO AMPLIFIER</a:t>
            </a:r>
          </a:p>
        </p:txBody>
      </p:sp>
      <p:sp>
        <p:nvSpPr>
          <p:cNvPr id="3" name="Content Placeholder 2"/>
          <p:cNvSpPr>
            <a:spLocks noGrp="1"/>
          </p:cNvSpPr>
          <p:nvPr>
            <p:ph idx="1"/>
          </p:nvPr>
        </p:nvSpPr>
        <p:spPr>
          <a:xfrm>
            <a:off x="171978" y="1290919"/>
            <a:ext cx="10238113" cy="5109882"/>
          </a:xfrm>
        </p:spPr>
        <p:txBody>
          <a:bodyPr>
            <a:normAutofit/>
          </a:bodyPr>
          <a:lstStyle/>
          <a:p>
            <a:pPr>
              <a:buFont typeface="Wingdings" pitchFamily="2" charset="2"/>
              <a:buChar char="Ø"/>
            </a:pPr>
            <a:r>
              <a:rPr lang="en-US" sz="2400" dirty="0">
                <a:cs typeface="Calibri" pitchFamily="34" charset="0"/>
              </a:rPr>
              <a:t>Once demodulated, the recovered audio is applied to an audio amplifier block to be amplified to the </a:t>
            </a:r>
            <a:r>
              <a:rPr lang="en-US" sz="2400" b="1" dirty="0">
                <a:cs typeface="Calibri" pitchFamily="34" charset="0"/>
              </a:rPr>
              <a:t>required level for loudspeakers or headphones</a:t>
            </a:r>
            <a:r>
              <a:rPr lang="en-US" sz="2400" dirty="0">
                <a:cs typeface="Calibri" pitchFamily="34" charset="0"/>
              </a:rPr>
              <a:t>. </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Alternatively, the recovered modulation may be used for other applications whereupon it is processed in the required way by a specific circuit block.</a:t>
            </a:r>
          </a:p>
          <a:p>
            <a:pPr>
              <a:buFont typeface="Arial" pitchFamily="34" charset="0"/>
              <a:buChar char="•"/>
            </a:pPr>
            <a:endParaRPr lang="en-US" sz="2400" dirty="0">
              <a:cs typeface="Calibri" pitchFamily="34"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2741388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17254"/>
            <a:ext cx="9404723" cy="1400530"/>
          </a:xfrm>
        </p:spPr>
        <p:txBody>
          <a:bodyPr/>
          <a:lstStyle/>
          <a:p>
            <a:r>
              <a:rPr lang="en-US" dirty="0"/>
              <a:t>Working of the Receiver</a:t>
            </a:r>
          </a:p>
        </p:txBody>
      </p:sp>
      <p:sp>
        <p:nvSpPr>
          <p:cNvPr id="3" name="Content Placeholder 2"/>
          <p:cNvSpPr>
            <a:spLocks noGrp="1"/>
          </p:cNvSpPr>
          <p:nvPr>
            <p:ph idx="1"/>
          </p:nvPr>
        </p:nvSpPr>
        <p:spPr>
          <a:xfrm>
            <a:off x="171977" y="1290919"/>
            <a:ext cx="11833755" cy="5109882"/>
          </a:xfrm>
        </p:spPr>
        <p:txBody>
          <a:bodyPr>
            <a:noAutofit/>
          </a:bodyPr>
          <a:lstStyle/>
          <a:p>
            <a:pPr>
              <a:buFont typeface="Wingdings" pitchFamily="2" charset="2"/>
              <a:buChar char="Ø"/>
            </a:pPr>
            <a:r>
              <a:rPr lang="en-US" sz="2400" dirty="0">
                <a:cs typeface="Calibri" pitchFamily="34" charset="0"/>
              </a:rPr>
              <a:t>Signals enter the receiver from the antenna and are applied to the RF amplifier where they are tuned to remove the image signal and also reduce the general level of unwanted signals on other frequencies that are not required.</a:t>
            </a:r>
          </a:p>
          <a:p>
            <a:pPr marL="0" indent="0">
              <a:buNone/>
            </a:pPr>
            <a:endParaRPr lang="en-US" sz="2400" dirty="0">
              <a:cs typeface="Calibri" pitchFamily="34" charset="0"/>
            </a:endParaRPr>
          </a:p>
          <a:p>
            <a:pPr>
              <a:buFont typeface="Wingdings" pitchFamily="2" charset="2"/>
              <a:buChar char="Ø"/>
            </a:pPr>
            <a:r>
              <a:rPr lang="en-US" sz="2400" dirty="0">
                <a:cs typeface="Calibri" pitchFamily="34" charset="0"/>
              </a:rPr>
              <a:t>The signals are then applied to the mixer along with the local oscillator where the wanted signal </a:t>
            </a:r>
            <a:r>
              <a:rPr lang="en-US" sz="2400" b="1" dirty="0">
                <a:cs typeface="Calibri" pitchFamily="34" charset="0"/>
              </a:rPr>
              <a:t>is converted down to the intermediate frequency</a:t>
            </a:r>
            <a:r>
              <a:rPr lang="en-US" sz="2400" dirty="0">
                <a:cs typeface="Calibri" pitchFamily="34" charset="0"/>
              </a:rPr>
              <a:t>. </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Here significant levels of amplification are applied and the signals are filtered.</a:t>
            </a:r>
          </a:p>
          <a:p>
            <a:pPr>
              <a:buFont typeface="Arial" pitchFamily="34" charset="0"/>
              <a:buChar char="•"/>
            </a:pPr>
            <a:endParaRPr lang="en-US" sz="2400" dirty="0">
              <a:cs typeface="Calibri" pitchFamily="34" charset="0"/>
            </a:endParaRPr>
          </a:p>
          <a:p>
            <a:pPr>
              <a:buFont typeface="Wingdings" pitchFamily="2" charset="2"/>
              <a:buChar char="Ø"/>
            </a:pPr>
            <a:r>
              <a:rPr lang="en-US" sz="2400" dirty="0">
                <a:cs typeface="Calibri" pitchFamily="34" charset="0"/>
              </a:rPr>
              <a:t>This filtering selects signals on one channel against those on the next.</a:t>
            </a:r>
          </a:p>
          <a:p>
            <a:pPr>
              <a:buFont typeface="Arial" pitchFamily="34" charset="0"/>
              <a:buChar char="•"/>
            </a:pPr>
            <a:endParaRPr lang="en-US" sz="2400" dirty="0">
              <a:cs typeface="Calibri" pitchFamily="34" charset="0"/>
            </a:endParaRPr>
          </a:p>
          <a:p>
            <a:pPr>
              <a:buFont typeface="Arial" pitchFamily="34" charset="0"/>
              <a:buChar char="•"/>
            </a:pPr>
            <a:endParaRPr lang="en-US" sz="2400" dirty="0">
              <a:cs typeface="Calibri" pitchFamily="34"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3314217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17254"/>
            <a:ext cx="9404723" cy="1400530"/>
          </a:xfrm>
        </p:spPr>
        <p:txBody>
          <a:bodyPr/>
          <a:lstStyle/>
          <a:p>
            <a:r>
              <a:rPr lang="en-US" dirty="0"/>
              <a:t>Working of the Receiver</a:t>
            </a:r>
          </a:p>
        </p:txBody>
      </p:sp>
      <p:sp>
        <p:nvSpPr>
          <p:cNvPr id="3" name="Content Placeholder 2"/>
          <p:cNvSpPr>
            <a:spLocks noGrp="1"/>
          </p:cNvSpPr>
          <p:nvPr>
            <p:ph idx="1"/>
          </p:nvPr>
        </p:nvSpPr>
        <p:spPr>
          <a:xfrm>
            <a:off x="171977" y="956804"/>
            <a:ext cx="11833755" cy="5109882"/>
          </a:xfrm>
        </p:spPr>
        <p:txBody>
          <a:bodyPr>
            <a:noAutofit/>
          </a:bodyPr>
          <a:lstStyle/>
          <a:p>
            <a:pPr>
              <a:buFont typeface="Wingdings" pitchFamily="2" charset="2"/>
              <a:buChar char="Ø"/>
            </a:pPr>
            <a:r>
              <a:rPr lang="en-US" dirty="0">
                <a:cs typeface="Calibri" pitchFamily="34" charset="0"/>
              </a:rPr>
              <a:t>The advantage of the IF filter as opposed to RF filtering is that the filter can be designed for a fixed frequency. This allows for much better tuning.</a:t>
            </a:r>
          </a:p>
          <a:p>
            <a:pPr>
              <a:buFont typeface="Arial" pitchFamily="34" charset="0"/>
              <a:buChar char="•"/>
            </a:pPr>
            <a:endParaRPr lang="en-US" dirty="0">
              <a:cs typeface="Calibri" pitchFamily="34" charset="0"/>
            </a:endParaRPr>
          </a:p>
          <a:p>
            <a:pPr>
              <a:buFont typeface="Wingdings" pitchFamily="2" charset="2"/>
              <a:buChar char="Ø"/>
            </a:pPr>
            <a:r>
              <a:rPr lang="en-US" dirty="0">
                <a:cs typeface="Calibri" pitchFamily="34" charset="0"/>
              </a:rPr>
              <a:t>Variable filters are never able to provide the same level of selectivity that can be provided by fixed frequency ones.</a:t>
            </a:r>
          </a:p>
          <a:p>
            <a:pPr>
              <a:buFont typeface="Arial" pitchFamily="34" charset="0"/>
              <a:buChar char="•"/>
            </a:pPr>
            <a:endParaRPr lang="en-US" dirty="0">
              <a:cs typeface="Calibri" pitchFamily="34" charset="0"/>
            </a:endParaRPr>
          </a:p>
          <a:p>
            <a:pPr>
              <a:buFont typeface="Arial" pitchFamily="34" charset="0"/>
              <a:buChar char="•"/>
            </a:pPr>
            <a:r>
              <a:rPr lang="en-US" dirty="0">
                <a:cs typeface="Calibri" pitchFamily="34" charset="0"/>
              </a:rPr>
              <a:t>Once filtered the next block in the super heterodyne receiver is the demodulator. </a:t>
            </a:r>
          </a:p>
          <a:p>
            <a:pPr>
              <a:buFont typeface="Arial" pitchFamily="34" charset="0"/>
              <a:buChar char="•"/>
            </a:pPr>
            <a:endParaRPr lang="en-US" dirty="0">
              <a:cs typeface="Calibri" pitchFamily="34" charset="0"/>
            </a:endParaRPr>
          </a:p>
          <a:p>
            <a:pPr>
              <a:buFont typeface="Wingdings" pitchFamily="2" charset="2"/>
              <a:buChar char="Ø"/>
            </a:pPr>
            <a:r>
              <a:rPr lang="en-US" dirty="0">
                <a:cs typeface="Calibri" pitchFamily="34" charset="0"/>
              </a:rPr>
              <a:t>This could be for amplitude modulation, single sideband, frequency modulation, or indeed any form of modulation. </a:t>
            </a:r>
          </a:p>
          <a:p>
            <a:pPr>
              <a:buFont typeface="Wingdings" pitchFamily="2" charset="2"/>
              <a:buChar char="Ø"/>
            </a:pPr>
            <a:r>
              <a:rPr lang="en-US" dirty="0">
                <a:cs typeface="Calibri" pitchFamily="34" charset="0"/>
              </a:rPr>
              <a:t>It is also possible to switch different demodulators in according to the mode being received.</a:t>
            </a:r>
          </a:p>
          <a:p>
            <a:pPr>
              <a:buFont typeface="Arial" pitchFamily="34" charset="0"/>
              <a:buChar char="•"/>
            </a:pPr>
            <a:endParaRPr lang="en-US" dirty="0">
              <a:cs typeface="Calibri" pitchFamily="34" charset="0"/>
            </a:endParaRPr>
          </a:p>
          <a:p>
            <a:pPr>
              <a:buFont typeface="Wingdings" pitchFamily="2" charset="2"/>
              <a:buChar char="Ø"/>
            </a:pPr>
            <a:r>
              <a:rPr lang="en-US" dirty="0">
                <a:cs typeface="Calibri" pitchFamily="34" charset="0"/>
              </a:rPr>
              <a:t>The final element in the super heterodyne receiver block diagram is shown as an audio amplifier, although this could be any form of circuit block that is used to process or amplified the demodulated signal.</a:t>
            </a:r>
          </a:p>
          <a:p>
            <a:pPr>
              <a:buFont typeface="Arial" pitchFamily="34" charset="0"/>
              <a:buChar char="•"/>
            </a:pPr>
            <a:endParaRPr lang="en-US" dirty="0">
              <a:cs typeface="Calibri" pitchFamily="34"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119</a:t>
            </a:fld>
            <a:endParaRPr lang="en-US" dirty="0"/>
          </a:p>
        </p:txBody>
      </p:sp>
    </p:spTree>
    <p:extLst>
      <p:ext uri="{BB962C8B-B14F-4D97-AF65-F5344CB8AC3E}">
        <p14:creationId xmlns:p14="http://schemas.microsoft.com/office/powerpoint/2010/main" val="412026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18" y="2547526"/>
            <a:ext cx="8947522" cy="1400530"/>
          </a:xfrm>
        </p:spPr>
        <p:txBody>
          <a:bodyPr/>
          <a:lstStyle/>
          <a:p>
            <a:r>
              <a:rPr lang="en-US" dirty="0"/>
              <a:t>Module 1: Amplitude Modulation</a:t>
            </a:r>
          </a:p>
        </p:txBody>
      </p:sp>
      <p:sp>
        <p:nvSpPr>
          <p:cNvPr id="4" name="Slide Number Placeholder 3"/>
          <p:cNvSpPr>
            <a:spLocks noGrp="1"/>
          </p:cNvSpPr>
          <p:nvPr>
            <p:ph type="sldNum" sz="quarter" idx="12"/>
          </p:nvPr>
        </p:nvSpPr>
        <p:spPr/>
        <p:txBody>
          <a:bodyPr/>
          <a:lstStyle/>
          <a:p>
            <a:fld id="{23A3FB42-5A1D-4296-AABE-84EE882786C4}" type="slidenum">
              <a:rPr lang="en-US" smtClean="0"/>
              <a:t>12</a:t>
            </a:fld>
            <a:endParaRPr lang="en-US"/>
          </a:p>
        </p:txBody>
      </p:sp>
    </p:spTree>
    <p:extLst>
      <p:ext uri="{BB962C8B-B14F-4D97-AF65-F5344CB8AC3E}">
        <p14:creationId xmlns:p14="http://schemas.microsoft.com/office/powerpoint/2010/main" val="139934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US" b="1" u="sng" dirty="0"/>
              <a:t>What is Modulation?</a:t>
            </a:r>
          </a:p>
        </p:txBody>
      </p:sp>
      <p:sp>
        <p:nvSpPr>
          <p:cNvPr id="3" name="Content Placeholder 2"/>
          <p:cNvSpPr>
            <a:spLocks noGrp="1"/>
          </p:cNvSpPr>
          <p:nvPr>
            <p:ph idx="1"/>
          </p:nvPr>
        </p:nvSpPr>
        <p:spPr>
          <a:xfrm>
            <a:off x="1103312" y="1549402"/>
            <a:ext cx="10529245" cy="4195481"/>
          </a:xfrm>
        </p:spPr>
        <p:txBody>
          <a:bodyPr>
            <a:normAutofit/>
          </a:bodyPr>
          <a:lstStyle/>
          <a:p>
            <a:pPr marL="0" indent="0" algn="just">
              <a:lnSpc>
                <a:spcPct val="150000"/>
              </a:lnSpc>
              <a:buFont typeface="Wingdings" pitchFamily="2" charset="2"/>
              <a:buChar char="Ø"/>
            </a:pPr>
            <a:r>
              <a:rPr lang="en-US" sz="3200" dirty="0"/>
              <a:t>    Modulation is the </a:t>
            </a:r>
            <a:r>
              <a:rPr lang="en-US" sz="3200" b="1" dirty="0"/>
              <a:t>process of changing the parameters of the carrier signal</a:t>
            </a:r>
            <a:r>
              <a:rPr lang="en-US" sz="3200" dirty="0"/>
              <a:t>, in accordance with the </a:t>
            </a:r>
            <a:r>
              <a:rPr lang="en-US" sz="3200" b="1" dirty="0"/>
              <a:t>instantaneous values of the modulating signal</a:t>
            </a:r>
            <a:r>
              <a:rPr lang="en-US" sz="3200" dirty="0"/>
              <a:t>.</a:t>
            </a:r>
          </a:p>
        </p:txBody>
      </p:sp>
      <p:sp>
        <p:nvSpPr>
          <p:cNvPr id="4" name="Slide Number Placeholder 3"/>
          <p:cNvSpPr>
            <a:spLocks noGrp="1"/>
          </p:cNvSpPr>
          <p:nvPr>
            <p:ph type="sldNum" sz="quarter" idx="12"/>
          </p:nvPr>
        </p:nvSpPr>
        <p:spPr/>
        <p:txBody>
          <a:bodyPr/>
          <a:lstStyle/>
          <a:p>
            <a:fld id="{23A3FB42-5A1D-4296-AABE-84EE882786C4}" type="slidenum">
              <a:rPr lang="en-US" smtClean="0"/>
              <a:t>13</a:t>
            </a:fld>
            <a:endParaRPr lang="en-US"/>
          </a:p>
        </p:txBody>
      </p:sp>
    </p:spTree>
    <p:extLst>
      <p:ext uri="{BB962C8B-B14F-4D97-AF65-F5344CB8AC3E}">
        <p14:creationId xmlns:p14="http://schemas.microsoft.com/office/powerpoint/2010/main" val="3369619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53481"/>
            <a:ext cx="8947522" cy="1400530"/>
          </a:xfrm>
        </p:spPr>
        <p:txBody>
          <a:bodyPr/>
          <a:lstStyle/>
          <a:p>
            <a:r>
              <a:rPr lang="en-US" b="1" u="sng" dirty="0"/>
              <a:t>Need for Modulation</a:t>
            </a:r>
            <a:br>
              <a:rPr lang="en-US" dirty="0"/>
            </a:br>
            <a:endParaRPr lang="en-US" dirty="0"/>
          </a:p>
        </p:txBody>
      </p:sp>
      <p:sp>
        <p:nvSpPr>
          <p:cNvPr id="3" name="Content Placeholder 2"/>
          <p:cNvSpPr>
            <a:spLocks noGrp="1"/>
          </p:cNvSpPr>
          <p:nvPr>
            <p:ph idx="1"/>
          </p:nvPr>
        </p:nvSpPr>
        <p:spPr>
          <a:xfrm>
            <a:off x="571501" y="590135"/>
            <a:ext cx="9781039" cy="6137235"/>
          </a:xfrm>
        </p:spPr>
        <p:txBody>
          <a:bodyPr>
            <a:normAutofit fontScale="92500" lnSpcReduction="10000"/>
          </a:bodyPr>
          <a:lstStyle/>
          <a:p>
            <a:pPr marL="0" indent="0" algn="just">
              <a:lnSpc>
                <a:spcPct val="150000"/>
              </a:lnSpc>
              <a:buFont typeface="Wingdings" pitchFamily="2" charset="2"/>
              <a:buChar char="Ø"/>
            </a:pPr>
            <a:r>
              <a:rPr lang="en-US" sz="2800" dirty="0"/>
              <a:t>    </a:t>
            </a:r>
            <a:r>
              <a:rPr lang="en-US" sz="2800" b="1" dirty="0"/>
              <a:t>Baseband signals are incompatible </a:t>
            </a:r>
            <a:r>
              <a:rPr lang="en-US" sz="2800" dirty="0"/>
              <a:t>for direct transmission (there are some possible uses are exists)</a:t>
            </a:r>
          </a:p>
          <a:p>
            <a:pPr marL="0" indent="0" algn="just">
              <a:lnSpc>
                <a:spcPct val="150000"/>
              </a:lnSpc>
              <a:buFont typeface="Wingdings" pitchFamily="2" charset="2"/>
              <a:buChar char="Ø"/>
            </a:pPr>
            <a:r>
              <a:rPr lang="en-US" sz="2800" dirty="0"/>
              <a:t>    For such a signal, to travel longer distances, its strength has to be increased by modulating with a </a:t>
            </a:r>
            <a:r>
              <a:rPr lang="en-US" sz="2800" b="1" dirty="0"/>
              <a:t>high frequency carrier wave</a:t>
            </a:r>
            <a:r>
              <a:rPr lang="en-US" sz="2800" dirty="0"/>
              <a:t>, which doesn’t affect the parameters of the modulating signal</a:t>
            </a:r>
          </a:p>
          <a:p>
            <a:pPr marL="0" indent="0" algn="just">
              <a:lnSpc>
                <a:spcPct val="150000"/>
              </a:lnSpc>
              <a:buFont typeface="Wingdings" pitchFamily="2" charset="2"/>
              <a:buChar char="Ø"/>
            </a:pPr>
            <a:r>
              <a:rPr lang="en-US" sz="2800" dirty="0"/>
              <a:t>    A high frequency signal can travel up to a longer distance, without getting affected by external disturbances , We take the help of such </a:t>
            </a:r>
            <a:r>
              <a:rPr lang="en-US" sz="2800" b="1" dirty="0"/>
              <a:t>high frequency signal which is called as a carrier signal </a:t>
            </a:r>
            <a:r>
              <a:rPr lang="en-US" sz="2800" dirty="0"/>
              <a:t>to transmit our message signal</a:t>
            </a:r>
          </a:p>
        </p:txBody>
      </p:sp>
      <p:sp>
        <p:nvSpPr>
          <p:cNvPr id="4" name="Slide Number Placeholder 3"/>
          <p:cNvSpPr>
            <a:spLocks noGrp="1"/>
          </p:cNvSpPr>
          <p:nvPr>
            <p:ph type="sldNum" sz="quarter" idx="12"/>
          </p:nvPr>
        </p:nvSpPr>
        <p:spPr/>
        <p:txBody>
          <a:bodyPr/>
          <a:lstStyle/>
          <a:p>
            <a:fld id="{23A3FB42-5A1D-4296-AABE-84EE882786C4}" type="slidenum">
              <a:rPr lang="en-US" smtClean="0"/>
              <a:t>14</a:t>
            </a:fld>
            <a:endParaRPr lang="en-US" dirty="0"/>
          </a:p>
        </p:txBody>
      </p:sp>
    </p:spTree>
    <p:extLst>
      <p:ext uri="{BB962C8B-B14F-4D97-AF65-F5344CB8AC3E}">
        <p14:creationId xmlns:p14="http://schemas.microsoft.com/office/powerpoint/2010/main" val="100298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297" y="128522"/>
            <a:ext cx="9404723" cy="934894"/>
          </a:xfrm>
        </p:spPr>
        <p:txBody>
          <a:bodyPr/>
          <a:lstStyle/>
          <a:p>
            <a:r>
              <a:rPr lang="en-US" u="sng" dirty="0"/>
              <a:t>Advantages of Modulation</a:t>
            </a:r>
          </a:p>
        </p:txBody>
      </p:sp>
      <p:sp>
        <p:nvSpPr>
          <p:cNvPr id="3" name="Content Placeholder 2"/>
          <p:cNvSpPr>
            <a:spLocks noGrp="1"/>
          </p:cNvSpPr>
          <p:nvPr>
            <p:ph idx="1"/>
          </p:nvPr>
        </p:nvSpPr>
        <p:spPr>
          <a:xfrm>
            <a:off x="1128250" y="962382"/>
            <a:ext cx="8946541" cy="4497511"/>
          </a:xfrm>
        </p:spPr>
        <p:txBody>
          <a:bodyPr>
            <a:normAutofit/>
          </a:bodyPr>
          <a:lstStyle/>
          <a:p>
            <a:pPr>
              <a:lnSpc>
                <a:spcPct val="150000"/>
              </a:lnSpc>
            </a:pPr>
            <a:r>
              <a:rPr lang="en-US" sz="2800" dirty="0"/>
              <a:t>Reduction of antenna size</a:t>
            </a:r>
          </a:p>
          <a:p>
            <a:pPr>
              <a:lnSpc>
                <a:spcPct val="150000"/>
              </a:lnSpc>
            </a:pPr>
            <a:r>
              <a:rPr lang="en-US" sz="2800" dirty="0"/>
              <a:t>No signal mixing</a:t>
            </a:r>
          </a:p>
          <a:p>
            <a:pPr>
              <a:lnSpc>
                <a:spcPct val="150000"/>
              </a:lnSpc>
            </a:pPr>
            <a:r>
              <a:rPr lang="en-US" sz="2800" dirty="0"/>
              <a:t>Increased communication range</a:t>
            </a:r>
          </a:p>
          <a:p>
            <a:pPr>
              <a:lnSpc>
                <a:spcPct val="150000"/>
              </a:lnSpc>
            </a:pPr>
            <a:r>
              <a:rPr lang="en-US" sz="2800" dirty="0"/>
              <a:t>Multiplexing of signals</a:t>
            </a:r>
          </a:p>
          <a:p>
            <a:pPr>
              <a:lnSpc>
                <a:spcPct val="150000"/>
              </a:lnSpc>
            </a:pPr>
            <a:r>
              <a:rPr lang="en-US" sz="2800" dirty="0"/>
              <a:t>Possibility of bandwidth adjustments</a:t>
            </a:r>
          </a:p>
          <a:p>
            <a:pPr>
              <a:lnSpc>
                <a:spcPct val="150000"/>
              </a:lnSpc>
            </a:pPr>
            <a:r>
              <a:rPr lang="en-US" sz="2800" dirty="0"/>
              <a:t>Improved reception quality</a:t>
            </a:r>
          </a:p>
        </p:txBody>
      </p:sp>
      <p:sp>
        <p:nvSpPr>
          <p:cNvPr id="4" name="Slide Number Placeholder 3"/>
          <p:cNvSpPr>
            <a:spLocks noGrp="1"/>
          </p:cNvSpPr>
          <p:nvPr>
            <p:ph type="sldNum" sz="quarter" idx="12"/>
          </p:nvPr>
        </p:nvSpPr>
        <p:spPr/>
        <p:txBody>
          <a:bodyPr/>
          <a:lstStyle/>
          <a:p>
            <a:fld id="{23A3FB42-5A1D-4296-AABE-84EE882786C4}" type="slidenum">
              <a:rPr lang="en-US" smtClean="0"/>
              <a:t>15</a:t>
            </a:fld>
            <a:endParaRPr lang="en-US"/>
          </a:p>
        </p:txBody>
      </p:sp>
      <p:sp>
        <p:nvSpPr>
          <p:cNvPr id="5" name="Rectangle 4"/>
          <p:cNvSpPr/>
          <p:nvPr/>
        </p:nvSpPr>
        <p:spPr>
          <a:xfrm>
            <a:off x="0" y="5757982"/>
            <a:ext cx="12192000" cy="1015663"/>
          </a:xfrm>
          <a:prstGeom prst="rect">
            <a:avLst/>
          </a:prstGeom>
        </p:spPr>
        <p:txBody>
          <a:bodyPr wrap="square">
            <a:spAutoFit/>
          </a:bodyPr>
          <a:lstStyle/>
          <a:p>
            <a:r>
              <a:rPr lang="en-US" sz="2000" dirty="0"/>
              <a:t>The antenna used for transmission, had to be very large, if modulation was not introduced. The range of communication gets limited as the wave cannot travel to a considerable distance without getting distorted.</a:t>
            </a:r>
          </a:p>
        </p:txBody>
      </p:sp>
    </p:spTree>
    <p:extLst>
      <p:ext uri="{BB962C8B-B14F-4D97-AF65-F5344CB8AC3E}">
        <p14:creationId xmlns:p14="http://schemas.microsoft.com/office/powerpoint/2010/main" val="3418348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297" y="128522"/>
            <a:ext cx="9404723" cy="934894"/>
          </a:xfrm>
        </p:spPr>
        <p:txBody>
          <a:bodyPr/>
          <a:lstStyle/>
          <a:p>
            <a:r>
              <a:rPr lang="en-US" dirty="0"/>
              <a:t>Signals in the Modulation Process</a:t>
            </a:r>
            <a:br>
              <a:rPr lang="en-US" dirty="0"/>
            </a:br>
            <a:endParaRPr lang="en-US" u="sng" dirty="0"/>
          </a:p>
        </p:txBody>
      </p:sp>
      <p:pic>
        <p:nvPicPr>
          <p:cNvPr id="1026" name="Picture 2" descr="C:\Users\Hp\Desktop\modulation.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66300" y="2633263"/>
            <a:ext cx="7214716" cy="3467538"/>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p:cNvSpPr>
            <a:spLocks noGrp="1"/>
          </p:cNvSpPr>
          <p:nvPr>
            <p:ph type="sldNum" sz="quarter" idx="12"/>
          </p:nvPr>
        </p:nvSpPr>
        <p:spPr/>
        <p:txBody>
          <a:bodyPr/>
          <a:lstStyle/>
          <a:p>
            <a:fld id="{23A3FB42-5A1D-4296-AABE-84EE882786C4}" type="slidenum">
              <a:rPr lang="en-US" smtClean="0"/>
              <a:t>16</a:t>
            </a:fld>
            <a:endParaRPr lang="en-US"/>
          </a:p>
        </p:txBody>
      </p:sp>
      <p:sp>
        <p:nvSpPr>
          <p:cNvPr id="5" name="Rectangle 4"/>
          <p:cNvSpPr/>
          <p:nvPr/>
        </p:nvSpPr>
        <p:spPr>
          <a:xfrm>
            <a:off x="564107" y="1167850"/>
            <a:ext cx="10012907" cy="954107"/>
          </a:xfrm>
          <a:prstGeom prst="rect">
            <a:avLst/>
          </a:prstGeom>
        </p:spPr>
        <p:txBody>
          <a:bodyPr wrap="square">
            <a:spAutoFit/>
          </a:bodyPr>
          <a:lstStyle/>
          <a:p>
            <a:pPr>
              <a:buFont typeface="Wingdings" pitchFamily="2" charset="2"/>
              <a:buChar char="Ø"/>
            </a:pPr>
            <a:r>
              <a:rPr lang="en-US" sz="2800" dirty="0"/>
              <a:t>   Following are the three types of signals in the modulation process</a:t>
            </a:r>
          </a:p>
        </p:txBody>
      </p:sp>
    </p:spTree>
    <p:extLst>
      <p:ext uri="{BB962C8B-B14F-4D97-AF65-F5344CB8AC3E}">
        <p14:creationId xmlns:p14="http://schemas.microsoft.com/office/powerpoint/2010/main" val="986024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522514"/>
            <a:ext cx="9927771" cy="5725885"/>
          </a:xfrm>
        </p:spPr>
        <p:txBody>
          <a:bodyPr>
            <a:noAutofit/>
          </a:bodyPr>
          <a:lstStyle/>
          <a:p>
            <a:r>
              <a:rPr lang="en-US" sz="2400" b="1" u="sng" dirty="0"/>
              <a:t>Message or Modulating Signal   </a:t>
            </a:r>
            <a:r>
              <a:rPr lang="en-US" sz="2400" dirty="0"/>
              <a:t>The signal which contains a message to be transmitted, is called as a message signal. It is a baseband signal, which has to undergo the process of modulation, to get transmitted. Hence, it is also </a:t>
            </a:r>
            <a:r>
              <a:rPr lang="en-US" sz="2400" b="1" dirty="0"/>
              <a:t>called as the modulating signal</a:t>
            </a:r>
            <a:r>
              <a:rPr lang="en-US" sz="2400" dirty="0"/>
              <a:t>.</a:t>
            </a:r>
          </a:p>
          <a:p>
            <a:endParaRPr lang="en-US" sz="2400" dirty="0"/>
          </a:p>
          <a:p>
            <a:r>
              <a:rPr lang="en-US" sz="2400" b="1" u="sng" dirty="0"/>
              <a:t>Carrier Signal   </a:t>
            </a:r>
            <a:r>
              <a:rPr lang="en-US" sz="2400" dirty="0"/>
              <a:t>The high frequency signal, which has a certain amplitude, frequency and phase </a:t>
            </a:r>
            <a:r>
              <a:rPr lang="en-US" sz="2400" b="1" dirty="0"/>
              <a:t>but contains no information </a:t>
            </a:r>
            <a:r>
              <a:rPr lang="en-US" sz="2400" dirty="0"/>
              <a:t>is called as a carrier signal. It is </a:t>
            </a:r>
            <a:r>
              <a:rPr lang="en-US" sz="2400" b="1" dirty="0"/>
              <a:t>an empty signal </a:t>
            </a:r>
            <a:r>
              <a:rPr lang="en-US" sz="2400" dirty="0"/>
              <a:t>and is used to carry the signal to the receiver after modulation.</a:t>
            </a:r>
          </a:p>
          <a:p>
            <a:endParaRPr lang="en-US" sz="2400" dirty="0"/>
          </a:p>
          <a:p>
            <a:r>
              <a:rPr lang="en-US" sz="2400" b="1" u="sng" dirty="0"/>
              <a:t>Modulated Signal   </a:t>
            </a:r>
            <a:r>
              <a:rPr lang="en-US" sz="2400" dirty="0"/>
              <a:t>The resultant signal after the process of modulation is called as a modulated signal. This signal is a </a:t>
            </a:r>
            <a:r>
              <a:rPr lang="en-US" sz="2400" b="1" dirty="0"/>
              <a:t>combination of modulating signal and carrier signal</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17</a:t>
            </a:fld>
            <a:endParaRPr lang="en-US"/>
          </a:p>
        </p:txBody>
      </p:sp>
    </p:spTree>
    <p:extLst>
      <p:ext uri="{BB962C8B-B14F-4D97-AF65-F5344CB8AC3E}">
        <p14:creationId xmlns:p14="http://schemas.microsoft.com/office/powerpoint/2010/main" val="168666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403" y="83452"/>
            <a:ext cx="9003431" cy="1050933"/>
          </a:xfrm>
        </p:spPr>
        <p:txBody>
          <a:bodyPr/>
          <a:lstStyle/>
          <a:p>
            <a:r>
              <a:rPr lang="en-US" b="1" u="sng" dirty="0"/>
              <a:t>Types of Modulation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6004" y="859173"/>
            <a:ext cx="8292540" cy="4793376"/>
          </a:xfrm>
        </p:spPr>
      </p:pic>
      <p:sp>
        <p:nvSpPr>
          <p:cNvPr id="4" name="Slide Number Placeholder 3"/>
          <p:cNvSpPr>
            <a:spLocks noGrp="1"/>
          </p:cNvSpPr>
          <p:nvPr>
            <p:ph type="sldNum" sz="quarter" idx="12"/>
          </p:nvPr>
        </p:nvSpPr>
        <p:spPr/>
        <p:txBody>
          <a:bodyPr/>
          <a:lstStyle/>
          <a:p>
            <a:fld id="{23A3FB42-5A1D-4296-AABE-84EE882786C4}" type="slidenum">
              <a:rPr lang="en-US" smtClean="0"/>
              <a:t>18</a:t>
            </a:fld>
            <a:endParaRPr lang="en-US"/>
          </a:p>
        </p:txBody>
      </p:sp>
      <p:sp>
        <p:nvSpPr>
          <p:cNvPr id="3" name="Rectangle 2"/>
          <p:cNvSpPr/>
          <p:nvPr/>
        </p:nvSpPr>
        <p:spPr>
          <a:xfrm>
            <a:off x="0" y="5689389"/>
            <a:ext cx="12192000" cy="1169551"/>
          </a:xfrm>
          <a:prstGeom prst="rect">
            <a:avLst/>
          </a:prstGeom>
        </p:spPr>
        <p:txBody>
          <a:bodyPr wrap="square">
            <a:spAutoFit/>
          </a:bodyPr>
          <a:lstStyle/>
          <a:p>
            <a:r>
              <a:rPr lang="en-US" sz="1400" dirty="0"/>
              <a:t>In </a:t>
            </a:r>
            <a:r>
              <a:rPr lang="en-US" sz="1400" b="1" u="sng" dirty="0"/>
              <a:t>continuous-wave modulation</a:t>
            </a:r>
            <a:r>
              <a:rPr lang="en-US" sz="1400" b="1" dirty="0"/>
              <a:t>, </a:t>
            </a:r>
            <a:r>
              <a:rPr lang="en-US" sz="1400" dirty="0"/>
              <a:t>a high frequency sinusoidal wave is used as a carrier wave. This is further divided into amplitude and angle modulation.</a:t>
            </a:r>
          </a:p>
          <a:p>
            <a:endParaRPr lang="en-US" sz="1400" dirty="0"/>
          </a:p>
          <a:p>
            <a:r>
              <a:rPr lang="en-US" sz="1400" dirty="0"/>
              <a:t>In </a:t>
            </a:r>
            <a:r>
              <a:rPr lang="en-US" sz="1400" b="1" u="sng" dirty="0"/>
              <a:t>Pulse modulation</a:t>
            </a:r>
            <a:r>
              <a:rPr lang="en-US" sz="1400" dirty="0"/>
              <a:t>, a periodic sequence of rectangular pulses, is used as a carrier wave. This is further divided into analog and digital modulation.</a:t>
            </a:r>
          </a:p>
        </p:txBody>
      </p:sp>
    </p:spTree>
    <p:extLst>
      <p:ext uri="{BB962C8B-B14F-4D97-AF65-F5344CB8AC3E}">
        <p14:creationId xmlns:p14="http://schemas.microsoft.com/office/powerpoint/2010/main" val="391736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37E8-B404-D6E9-26B4-FB83197B3023}"/>
              </a:ext>
            </a:extLst>
          </p:cNvPr>
          <p:cNvSpPr>
            <a:spLocks noGrp="1"/>
          </p:cNvSpPr>
          <p:nvPr>
            <p:ph type="title"/>
          </p:nvPr>
        </p:nvSpPr>
        <p:spPr>
          <a:xfrm>
            <a:off x="1393638" y="2408840"/>
            <a:ext cx="9404723" cy="1400530"/>
          </a:xfrm>
        </p:spPr>
        <p:txBody>
          <a:bodyPr/>
          <a:lstStyle/>
          <a:p>
            <a:r>
              <a:rPr lang="en-US" b="1" dirty="0"/>
              <a:t>AMPLITUDE MODULATION – AM </a:t>
            </a:r>
            <a:br>
              <a:rPr lang="en-US" b="1" dirty="0"/>
            </a:br>
            <a:r>
              <a:rPr lang="en-US" b="1" dirty="0"/>
              <a:t>(DSB -FC)</a:t>
            </a:r>
          </a:p>
        </p:txBody>
      </p:sp>
      <p:sp>
        <p:nvSpPr>
          <p:cNvPr id="3" name="Slide Number Placeholder 2">
            <a:extLst>
              <a:ext uri="{FF2B5EF4-FFF2-40B4-BE49-F238E27FC236}">
                <a16:creationId xmlns:a16="http://schemas.microsoft.com/office/drawing/2014/main" id="{385C188F-FC10-7319-7629-42493933DD78}"/>
              </a:ext>
            </a:extLst>
          </p:cNvPr>
          <p:cNvSpPr>
            <a:spLocks noGrp="1"/>
          </p:cNvSpPr>
          <p:nvPr>
            <p:ph type="sldNum" sz="quarter" idx="12"/>
          </p:nvPr>
        </p:nvSpPr>
        <p:spPr/>
        <p:txBody>
          <a:bodyPr/>
          <a:lstStyle/>
          <a:p>
            <a:fld id="{23A3FB42-5A1D-4296-AABE-84EE882786C4}" type="slidenum">
              <a:rPr lang="en-US" smtClean="0"/>
              <a:t>19</a:t>
            </a:fld>
            <a:endParaRPr lang="en-US"/>
          </a:p>
        </p:txBody>
      </p:sp>
    </p:spTree>
    <p:extLst>
      <p:ext uri="{BB962C8B-B14F-4D97-AF65-F5344CB8AC3E}">
        <p14:creationId xmlns:p14="http://schemas.microsoft.com/office/powerpoint/2010/main" val="78286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4" y="153954"/>
            <a:ext cx="9404723" cy="1400530"/>
          </a:xfrm>
        </p:spPr>
        <p:txBody>
          <a:bodyPr/>
          <a:lstStyle/>
          <a:p>
            <a:r>
              <a:rPr lang="en-US" b="1" u="sng" dirty="0"/>
              <a:t>The modules to be covered</a:t>
            </a:r>
          </a:p>
        </p:txBody>
      </p:sp>
      <p:sp>
        <p:nvSpPr>
          <p:cNvPr id="3" name="Content Placeholder 2"/>
          <p:cNvSpPr>
            <a:spLocks noGrp="1"/>
          </p:cNvSpPr>
          <p:nvPr>
            <p:ph idx="1"/>
          </p:nvPr>
        </p:nvSpPr>
        <p:spPr>
          <a:xfrm>
            <a:off x="655164" y="1063416"/>
            <a:ext cx="10462491" cy="5974198"/>
          </a:xfrm>
        </p:spPr>
        <p:txBody>
          <a:bodyPr>
            <a:normAutofit fontScale="85000" lnSpcReduction="10000"/>
          </a:bodyPr>
          <a:lstStyle/>
          <a:p>
            <a:pPr marL="0" indent="0">
              <a:buNone/>
            </a:pPr>
            <a:r>
              <a:rPr lang="en-US" dirty="0"/>
              <a:t>1.	</a:t>
            </a:r>
            <a:r>
              <a:rPr lang="en-US" b="1" dirty="0"/>
              <a:t>Amplitude Modulation </a:t>
            </a:r>
            <a:r>
              <a:rPr lang="en-US" dirty="0"/>
              <a:t>(10 </a:t>
            </a:r>
            <a:r>
              <a:rPr lang="en-US" dirty="0" err="1"/>
              <a:t>hrs</a:t>
            </a:r>
            <a:r>
              <a:rPr lang="en-US" dirty="0"/>
              <a:t>)</a:t>
            </a:r>
          </a:p>
          <a:p>
            <a:pPr marL="0" indent="0">
              <a:buNone/>
            </a:pPr>
            <a:r>
              <a:rPr lang="en-US" dirty="0"/>
              <a:t>	Introduction to Communication, AM modulation and its limitations, AM Receiver, DSB-SC 	Modulation, SSB-SC Modulation, 	Vestigial Sideband modulation, Baseband representation 	of modulated waves and band 	pass filter</a:t>
            </a:r>
          </a:p>
          <a:p>
            <a:pPr marL="0" indent="0">
              <a:buNone/>
            </a:pPr>
            <a:r>
              <a:rPr lang="en-US" dirty="0"/>
              <a:t>2.	</a:t>
            </a:r>
            <a:r>
              <a:rPr lang="en-US" b="1" dirty="0"/>
              <a:t>Angle Modulation </a:t>
            </a:r>
            <a:r>
              <a:rPr lang="en-US" dirty="0"/>
              <a:t>(9 </a:t>
            </a:r>
            <a:r>
              <a:rPr lang="en-US" dirty="0" err="1"/>
              <a:t>hrs</a:t>
            </a:r>
            <a:r>
              <a:rPr lang="en-US" dirty="0"/>
              <a:t>)</a:t>
            </a:r>
          </a:p>
          <a:p>
            <a:pPr marL="0" indent="0">
              <a:buNone/>
            </a:pPr>
            <a:r>
              <a:rPr lang="en-US" dirty="0"/>
              <a:t>	Properties of Angle Modulated Signal, Relationship between PM and FM, Narrow 	Band FM, 	Wideband 	FM, 	Transmission , Generation and 	Demodulation of FM waves</a:t>
            </a:r>
          </a:p>
          <a:p>
            <a:pPr marL="0" indent="0">
              <a:buNone/>
            </a:pPr>
            <a:r>
              <a:rPr lang="en-US" dirty="0"/>
              <a:t>3.	</a:t>
            </a:r>
            <a:r>
              <a:rPr lang="en-US" b="1" dirty="0"/>
              <a:t>Pulse Modulation </a:t>
            </a:r>
            <a:r>
              <a:rPr lang="en-US" dirty="0"/>
              <a:t>(9 </a:t>
            </a:r>
            <a:r>
              <a:rPr lang="en-US" dirty="0" err="1"/>
              <a:t>hrs</a:t>
            </a:r>
            <a:r>
              <a:rPr lang="en-US" dirty="0"/>
              <a:t>)</a:t>
            </a:r>
          </a:p>
          <a:p>
            <a:pPr marL="0" indent="0">
              <a:buNone/>
            </a:pPr>
            <a:r>
              <a:rPr lang="en-US" dirty="0"/>
              <a:t>	Sampling Process, PAM, PPM, Quantization, PCM, Delta   	Modulation, Differential PCM, Line 	codes</a:t>
            </a:r>
          </a:p>
          <a:p>
            <a:pPr marL="0" indent="0">
              <a:buNone/>
            </a:pPr>
            <a:r>
              <a:rPr lang="en-US" dirty="0"/>
              <a:t>4.	</a:t>
            </a:r>
            <a:r>
              <a:rPr lang="en-US" b="1" dirty="0"/>
              <a:t>Random Signals and Noises </a:t>
            </a:r>
            <a:r>
              <a:rPr lang="en-US" dirty="0"/>
              <a:t>(6 </a:t>
            </a:r>
            <a:r>
              <a:rPr lang="en-US" dirty="0" err="1"/>
              <a:t>hrs</a:t>
            </a:r>
            <a:r>
              <a:rPr lang="en-US" dirty="0"/>
              <a:t>)</a:t>
            </a:r>
          </a:p>
          <a:p>
            <a:pPr marL="0" indent="0">
              <a:buNone/>
            </a:pPr>
            <a:r>
              <a:rPr lang="en-US" dirty="0"/>
              <a:t>	Probability and random variables, Expectation, Gaussian Random Variables,</a:t>
            </a:r>
          </a:p>
          <a:p>
            <a:pPr marL="0" indent="0">
              <a:buNone/>
            </a:pPr>
            <a:r>
              <a:rPr lang="en-US" dirty="0"/>
              <a:t>	The central limit theorem, Random processes, Correlation of Random 	Processes, spectra of 	Random Signals, Gaussian Processes, White Noise, Narrow 	Band Noise</a:t>
            </a:r>
          </a:p>
          <a:p>
            <a:pPr marL="0" indent="0">
              <a:buNone/>
            </a:pPr>
            <a:r>
              <a:rPr lang="en-US" dirty="0"/>
              <a:t>5.	</a:t>
            </a:r>
            <a:r>
              <a:rPr lang="en-US" b="1" dirty="0"/>
              <a:t>Noise in Analog Communication </a:t>
            </a:r>
            <a:r>
              <a:rPr lang="en-US" dirty="0"/>
              <a:t>(10hrs)</a:t>
            </a:r>
          </a:p>
          <a:p>
            <a:pPr marL="0" indent="0">
              <a:buNone/>
            </a:pPr>
            <a:r>
              <a:rPr lang="en-US" dirty="0"/>
              <a:t>	Noise in communication systems, Signal to Noise Ratio, Band pass receiver structures, 			Noise in Linear receivers using Coherent detection, Noise in AM Receivers using envelop 	detection, Noise in SSB Receivers, Detection of Frequency Modulation(FM), FM pre-emphasis 	and De-Emphasis</a:t>
            </a:r>
          </a:p>
          <a:p>
            <a:pPr marL="0" indent="0">
              <a:buNone/>
            </a:pPr>
            <a:endParaRPr lang="en-US" dirty="0"/>
          </a:p>
        </p:txBody>
      </p:sp>
      <p:sp>
        <p:nvSpPr>
          <p:cNvPr id="4" name="Slide Number Placeholder 3"/>
          <p:cNvSpPr>
            <a:spLocks noGrp="1"/>
          </p:cNvSpPr>
          <p:nvPr>
            <p:ph type="sldNum" sz="quarter" idx="12"/>
          </p:nvPr>
        </p:nvSpPr>
        <p:spPr/>
        <p:txBody>
          <a:bodyPr/>
          <a:lstStyle/>
          <a:p>
            <a:fld id="{23A3FB42-5A1D-4296-AABE-84EE882786C4}" type="slidenum">
              <a:rPr lang="en-US" smtClean="0"/>
              <a:t>2</a:t>
            </a:fld>
            <a:endParaRPr lang="en-US"/>
          </a:p>
        </p:txBody>
      </p:sp>
    </p:spTree>
    <p:extLst>
      <p:ext uri="{BB962C8B-B14F-4D97-AF65-F5344CB8AC3E}">
        <p14:creationId xmlns:p14="http://schemas.microsoft.com/office/powerpoint/2010/main" val="86868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37E8-B404-D6E9-26B4-FB83197B3023}"/>
              </a:ext>
            </a:extLst>
          </p:cNvPr>
          <p:cNvSpPr>
            <a:spLocks noGrp="1"/>
          </p:cNvSpPr>
          <p:nvPr>
            <p:ph type="title"/>
          </p:nvPr>
        </p:nvSpPr>
        <p:spPr>
          <a:xfrm>
            <a:off x="0" y="1228222"/>
            <a:ext cx="12192000" cy="1400530"/>
          </a:xfrm>
        </p:spPr>
        <p:txBody>
          <a:bodyPr/>
          <a:lstStyle/>
          <a:p>
            <a:pPr algn="ctr"/>
            <a:r>
              <a:rPr lang="en-US" b="1" dirty="0"/>
              <a:t>AMPLITUDE MODULATION – Definition</a:t>
            </a:r>
          </a:p>
        </p:txBody>
      </p:sp>
      <p:sp>
        <p:nvSpPr>
          <p:cNvPr id="3" name="Slide Number Placeholder 2">
            <a:extLst>
              <a:ext uri="{FF2B5EF4-FFF2-40B4-BE49-F238E27FC236}">
                <a16:creationId xmlns:a16="http://schemas.microsoft.com/office/drawing/2014/main" id="{385C188F-FC10-7319-7629-42493933DD78}"/>
              </a:ext>
            </a:extLst>
          </p:cNvPr>
          <p:cNvSpPr>
            <a:spLocks noGrp="1"/>
          </p:cNvSpPr>
          <p:nvPr>
            <p:ph type="sldNum" sz="quarter" idx="12"/>
          </p:nvPr>
        </p:nvSpPr>
        <p:spPr/>
        <p:txBody>
          <a:bodyPr/>
          <a:lstStyle/>
          <a:p>
            <a:fld id="{23A3FB42-5A1D-4296-AABE-84EE882786C4}" type="slidenum">
              <a:rPr lang="en-US" smtClean="0"/>
              <a:t>20</a:t>
            </a:fld>
            <a:endParaRPr lang="en-US"/>
          </a:p>
        </p:txBody>
      </p:sp>
      <p:sp>
        <p:nvSpPr>
          <p:cNvPr id="5" name="TextBox 4">
            <a:extLst>
              <a:ext uri="{FF2B5EF4-FFF2-40B4-BE49-F238E27FC236}">
                <a16:creationId xmlns:a16="http://schemas.microsoft.com/office/drawing/2014/main" id="{D2CB4A06-135C-2813-1FC8-11B8A2AEADB8}"/>
              </a:ext>
            </a:extLst>
          </p:cNvPr>
          <p:cNvSpPr txBox="1"/>
          <p:nvPr/>
        </p:nvSpPr>
        <p:spPr>
          <a:xfrm>
            <a:off x="-1" y="2958654"/>
            <a:ext cx="12191999" cy="954107"/>
          </a:xfrm>
          <a:prstGeom prst="rect">
            <a:avLst/>
          </a:prstGeom>
          <a:noFill/>
        </p:spPr>
        <p:txBody>
          <a:bodyPr wrap="square">
            <a:spAutoFit/>
          </a:bodyPr>
          <a:lstStyle/>
          <a:p>
            <a:pPr algn="just">
              <a:buFont typeface="Wingdings" pitchFamily="2" charset="2"/>
              <a:buChar char="Ø"/>
            </a:pPr>
            <a:r>
              <a:rPr lang="en-US" sz="2800" dirty="0"/>
              <a:t>    The </a:t>
            </a:r>
            <a:r>
              <a:rPr lang="en-US" sz="2800" b="1" dirty="0"/>
              <a:t>amplitude of the carrier signal varies </a:t>
            </a:r>
            <a:r>
              <a:rPr lang="en-US" sz="2800" dirty="0"/>
              <a:t>in accordance with the </a:t>
            </a:r>
            <a:r>
              <a:rPr lang="en-US" sz="2800" b="1" dirty="0"/>
              <a:t>instantaneous amplitude </a:t>
            </a:r>
            <a:r>
              <a:rPr lang="en-US" sz="2800" dirty="0"/>
              <a:t>of the modulating signal.</a:t>
            </a:r>
          </a:p>
        </p:txBody>
      </p:sp>
    </p:spTree>
    <p:extLst>
      <p:ext uri="{BB962C8B-B14F-4D97-AF65-F5344CB8AC3E}">
        <p14:creationId xmlns:p14="http://schemas.microsoft.com/office/powerpoint/2010/main" val="1013236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05E7E-B0B4-8003-792B-CFC2CCE285FC}"/>
              </a:ext>
            </a:extLst>
          </p:cNvPr>
          <p:cNvSpPr>
            <a:spLocks noGrp="1"/>
          </p:cNvSpPr>
          <p:nvPr>
            <p:ph idx="1"/>
          </p:nvPr>
        </p:nvSpPr>
        <p:spPr>
          <a:xfrm>
            <a:off x="501428" y="0"/>
            <a:ext cx="9851112" cy="6292430"/>
          </a:xfrm>
        </p:spPr>
        <p:txBody>
          <a:bodyPr/>
          <a:lstStyle/>
          <a:p>
            <a:r>
              <a:rPr lang="en-US" dirty="0"/>
              <a:t>In AM, the peak amplitude </a:t>
            </a:r>
            <a:r>
              <a:rPr lang="en-US" sz="2000" b="1" dirty="0"/>
              <a:t>c(t)=</a:t>
            </a:r>
            <a:r>
              <a:rPr lang="en-US" sz="2000" b="1" dirty="0" err="1"/>
              <a:t>A</a:t>
            </a:r>
            <a:r>
              <a:rPr lang="en-US" sz="1100" b="1" dirty="0" err="1"/>
              <a:t>c</a:t>
            </a:r>
            <a:r>
              <a:rPr lang="en-US" sz="2000" b="1" dirty="0" err="1"/>
              <a:t>cos</a:t>
            </a:r>
            <a:r>
              <a:rPr lang="en-US" sz="2000" b="1" dirty="0"/>
              <a:t>(2π</a:t>
            </a:r>
            <a:r>
              <a:rPr lang="en-US" sz="2000" b="1" dirty="0" err="1"/>
              <a:t>f</a:t>
            </a:r>
            <a:r>
              <a:rPr lang="en-US" sz="1100" b="1" dirty="0" err="1"/>
              <a:t>c</a:t>
            </a:r>
            <a:r>
              <a:rPr lang="en-US" sz="2000" b="1" dirty="0" err="1"/>
              <a:t>t</a:t>
            </a:r>
            <a:r>
              <a:rPr lang="en-US" sz="2000" b="1" dirty="0"/>
              <a:t>)  </a:t>
            </a:r>
            <a:r>
              <a:rPr lang="en-US" dirty="0"/>
              <a:t>of the </a:t>
            </a:r>
            <a:r>
              <a:rPr lang="en-US" b="1" dirty="0"/>
              <a:t>carrier is varied linearly with the amplitude of the message signal</a:t>
            </a:r>
            <a:r>
              <a:rPr lang="en-US" dirty="0"/>
              <a:t>.</a:t>
            </a:r>
          </a:p>
        </p:txBody>
      </p:sp>
      <p:sp>
        <p:nvSpPr>
          <p:cNvPr id="4" name="Slide Number Placeholder 3">
            <a:extLst>
              <a:ext uri="{FF2B5EF4-FFF2-40B4-BE49-F238E27FC236}">
                <a16:creationId xmlns:a16="http://schemas.microsoft.com/office/drawing/2014/main" id="{363B64D5-5381-B0DC-549C-3192E1B9C0E8}"/>
              </a:ext>
            </a:extLst>
          </p:cNvPr>
          <p:cNvSpPr>
            <a:spLocks noGrp="1"/>
          </p:cNvSpPr>
          <p:nvPr>
            <p:ph type="sldNum" sz="quarter" idx="12"/>
          </p:nvPr>
        </p:nvSpPr>
        <p:spPr/>
        <p:txBody>
          <a:bodyPr/>
          <a:lstStyle/>
          <a:p>
            <a:fld id="{23A3FB42-5A1D-4296-AABE-84EE882786C4}" type="slidenum">
              <a:rPr lang="en-US" smtClean="0"/>
              <a:t>21</a:t>
            </a:fld>
            <a:endParaRPr lang="en-US"/>
          </a:p>
        </p:txBody>
      </p:sp>
      <p:pic>
        <p:nvPicPr>
          <p:cNvPr id="6" name="Picture 5">
            <a:extLst>
              <a:ext uri="{FF2B5EF4-FFF2-40B4-BE49-F238E27FC236}">
                <a16:creationId xmlns:a16="http://schemas.microsoft.com/office/drawing/2014/main" id="{9DC17DDE-5244-D0F0-411C-12E8B63E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039" y="679572"/>
            <a:ext cx="6219719" cy="6176163"/>
          </a:xfrm>
          <a:prstGeom prst="rect">
            <a:avLst/>
          </a:prstGeom>
        </p:spPr>
      </p:pic>
    </p:spTree>
    <p:extLst>
      <p:ext uri="{BB962C8B-B14F-4D97-AF65-F5344CB8AC3E}">
        <p14:creationId xmlns:p14="http://schemas.microsoft.com/office/powerpoint/2010/main" val="71053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1060-A81F-74F6-3121-33FAE6DA8B19}"/>
              </a:ext>
            </a:extLst>
          </p:cNvPr>
          <p:cNvSpPr>
            <a:spLocks noGrp="1"/>
          </p:cNvSpPr>
          <p:nvPr>
            <p:ph type="title"/>
          </p:nvPr>
        </p:nvSpPr>
        <p:spPr/>
        <p:txBody>
          <a:bodyPr/>
          <a:lstStyle/>
          <a:p>
            <a:r>
              <a:rPr lang="en-US" dirty="0"/>
              <a:t>  </a:t>
            </a:r>
          </a:p>
        </p:txBody>
      </p:sp>
      <p:pic>
        <p:nvPicPr>
          <p:cNvPr id="6" name="Content Placeholder 5" descr="A set of different waves&#10;&#10;Description automatically generated">
            <a:extLst>
              <a:ext uri="{FF2B5EF4-FFF2-40B4-BE49-F238E27FC236}">
                <a16:creationId xmlns:a16="http://schemas.microsoft.com/office/drawing/2014/main" id="{171FF8C6-8904-607B-4D30-45D244DCEE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1261" y="520316"/>
            <a:ext cx="10159934" cy="6109553"/>
          </a:xfrm>
        </p:spPr>
      </p:pic>
      <p:sp>
        <p:nvSpPr>
          <p:cNvPr id="4" name="Slide Number Placeholder 3">
            <a:extLst>
              <a:ext uri="{FF2B5EF4-FFF2-40B4-BE49-F238E27FC236}">
                <a16:creationId xmlns:a16="http://schemas.microsoft.com/office/drawing/2014/main" id="{F8E23F10-0928-F5A4-CB4F-3742F7637DFD}"/>
              </a:ext>
            </a:extLst>
          </p:cNvPr>
          <p:cNvSpPr>
            <a:spLocks noGrp="1"/>
          </p:cNvSpPr>
          <p:nvPr>
            <p:ph type="sldNum" sz="quarter" idx="12"/>
          </p:nvPr>
        </p:nvSpPr>
        <p:spPr/>
        <p:txBody>
          <a:bodyPr/>
          <a:lstStyle/>
          <a:p>
            <a:fld id="{23A3FB42-5A1D-4296-AABE-84EE882786C4}" type="slidenum">
              <a:rPr lang="en-US" smtClean="0"/>
              <a:t>22</a:t>
            </a:fld>
            <a:endParaRPr lang="en-US"/>
          </a:p>
        </p:txBody>
      </p:sp>
    </p:spTree>
    <p:extLst>
      <p:ext uri="{BB962C8B-B14F-4D97-AF65-F5344CB8AC3E}">
        <p14:creationId xmlns:p14="http://schemas.microsoft.com/office/powerpoint/2010/main" val="1643388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A3FB42-5A1D-4296-AABE-84EE882786C4}" type="slidenum">
              <a:rPr lang="en-US" smtClean="0"/>
              <a:t>23</a:t>
            </a:fld>
            <a:endParaRPr lang="en-US"/>
          </a:p>
        </p:txBody>
      </p:sp>
      <p:sp>
        <p:nvSpPr>
          <p:cNvPr id="2" name="TextBox 1"/>
          <p:cNvSpPr txBox="1"/>
          <p:nvPr/>
        </p:nvSpPr>
        <p:spPr>
          <a:xfrm>
            <a:off x="81023" y="0"/>
            <a:ext cx="4259483" cy="6863417"/>
          </a:xfrm>
          <a:prstGeom prst="rect">
            <a:avLst/>
          </a:prstGeom>
          <a:noFill/>
        </p:spPr>
        <p:txBody>
          <a:bodyPr wrap="square" rtlCol="0">
            <a:spAutoFit/>
          </a:bodyPr>
          <a:lstStyle/>
          <a:p>
            <a:pPr algn="just"/>
            <a:r>
              <a:rPr lang="en-US" sz="2000" dirty="0"/>
              <a:t>From the amplitude-modulated signal waveform, it is observed that: </a:t>
            </a:r>
          </a:p>
          <a:p>
            <a:pPr algn="just"/>
            <a:endParaRPr lang="en-US" sz="2000" dirty="0"/>
          </a:p>
          <a:p>
            <a:pPr algn="just">
              <a:buFont typeface="Wingdings" panose="05000000000000000000" pitchFamily="2" charset="2"/>
              <a:buChar char="Ø"/>
            </a:pPr>
            <a:r>
              <a:rPr lang="en-US" sz="2000" dirty="0"/>
              <a:t>When </a:t>
            </a:r>
            <a:r>
              <a:rPr lang="en-US" sz="2000" b="1" dirty="0"/>
              <a:t>no modulating signal </a:t>
            </a:r>
            <a:r>
              <a:rPr lang="en-US" sz="2000" dirty="0"/>
              <a:t>is applied, the modulated AM signal waveform is simply the </a:t>
            </a:r>
            <a:r>
              <a:rPr lang="en-US" sz="2000" b="1" dirty="0"/>
              <a:t>unmodulated carrier signal </a:t>
            </a:r>
            <a:r>
              <a:rPr lang="en-US" sz="2000" dirty="0"/>
              <a:t>C(t).</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 </a:t>
            </a:r>
            <a:r>
              <a:rPr lang="en-US" sz="2000" b="1" dirty="0"/>
              <a:t>When a modulating signal - m(t) is applied</a:t>
            </a:r>
            <a:r>
              <a:rPr lang="en-US" sz="2000" dirty="0"/>
              <a:t>, the amplitude of modulated signal waveform varies in accordance with the amplitude of the modulating signal.</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 The </a:t>
            </a:r>
            <a:r>
              <a:rPr lang="en-US" sz="2000" b="1" dirty="0"/>
              <a:t>frequency of the carrier signal </a:t>
            </a:r>
            <a:r>
              <a:rPr lang="en-US" sz="2000" dirty="0"/>
              <a:t>in the </a:t>
            </a:r>
            <a:r>
              <a:rPr lang="en-US" sz="2000" b="1" dirty="0"/>
              <a:t>amplitude modulated signal waveform remains the same </a:t>
            </a:r>
            <a:r>
              <a:rPr lang="en-US" sz="2000" dirty="0"/>
              <a:t>as that of the original unmodulated carrier signal.</a:t>
            </a:r>
          </a:p>
        </p:txBody>
      </p:sp>
      <p:pic>
        <p:nvPicPr>
          <p:cNvPr id="5" name="Picture 4">
            <a:extLst>
              <a:ext uri="{FF2B5EF4-FFF2-40B4-BE49-F238E27FC236}">
                <a16:creationId xmlns:a16="http://schemas.microsoft.com/office/drawing/2014/main" id="{011D1C7E-3EF4-CFDF-A19B-1724D7488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6" y="0"/>
            <a:ext cx="7851494" cy="6858000"/>
          </a:xfrm>
          <a:prstGeom prst="rect">
            <a:avLst/>
          </a:prstGeom>
        </p:spPr>
      </p:pic>
    </p:spTree>
    <p:extLst>
      <p:ext uri="{BB962C8B-B14F-4D97-AF65-F5344CB8AC3E}">
        <p14:creationId xmlns:p14="http://schemas.microsoft.com/office/powerpoint/2010/main" val="179461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3A3FB42-5A1D-4296-AABE-84EE882786C4}" type="slidenum">
              <a:rPr lang="en-US" smtClean="0"/>
              <a:t>24</a:t>
            </a:fld>
            <a:endParaRPr lang="en-US"/>
          </a:p>
        </p:txBody>
      </p:sp>
      <p:sp>
        <p:nvSpPr>
          <p:cNvPr id="2" name="TextBox 1"/>
          <p:cNvSpPr txBox="1"/>
          <p:nvPr/>
        </p:nvSpPr>
        <p:spPr>
          <a:xfrm>
            <a:off x="521727" y="3710476"/>
            <a:ext cx="11148545" cy="1815882"/>
          </a:xfrm>
          <a:prstGeom prst="rect">
            <a:avLst/>
          </a:prstGeom>
          <a:noFill/>
        </p:spPr>
        <p:txBody>
          <a:bodyPr wrap="square" rtlCol="0">
            <a:spAutoFit/>
          </a:bodyPr>
          <a:lstStyle/>
          <a:p>
            <a:pPr algn="just">
              <a:buFont typeface="Wingdings" pitchFamily="2" charset="2"/>
              <a:buChar char="Ø"/>
            </a:pPr>
            <a:r>
              <a:rPr lang="en-US" sz="2800" dirty="0"/>
              <a:t> Figure illustrates the </a:t>
            </a:r>
            <a:r>
              <a:rPr lang="en-US" sz="2800" b="1" dirty="0"/>
              <a:t>relationship among the modulating signal m(t) , the carrier signal c(t)</a:t>
            </a:r>
            <a:r>
              <a:rPr lang="en-US" sz="2800" dirty="0"/>
              <a:t> , </a:t>
            </a:r>
          </a:p>
          <a:p>
            <a:pPr algn="just">
              <a:buFont typeface="Wingdings" pitchFamily="2" charset="2"/>
              <a:buChar char="Ø"/>
            </a:pPr>
            <a:r>
              <a:rPr lang="en-US" sz="2800" dirty="0"/>
              <a:t> and the </a:t>
            </a:r>
            <a:r>
              <a:rPr lang="en-US" sz="2800" b="1" dirty="0"/>
              <a:t>amplitude modulated signal s(t) for amplitude modulated (AM) signal,</a:t>
            </a:r>
            <a:r>
              <a:rPr lang="en-US" sz="2800" dirty="0"/>
              <a:t> will be described later.</a:t>
            </a:r>
          </a:p>
        </p:txBody>
      </p:sp>
      <p:pic>
        <p:nvPicPr>
          <p:cNvPr id="8" name="Picture 7">
            <a:extLst>
              <a:ext uri="{FF2B5EF4-FFF2-40B4-BE49-F238E27FC236}">
                <a16:creationId xmlns:a16="http://schemas.microsoft.com/office/drawing/2014/main" id="{8DA16B45-C2DF-2515-A8F9-C5240A244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7" y="679572"/>
            <a:ext cx="9695795" cy="2104921"/>
          </a:xfrm>
          <a:prstGeom prst="rect">
            <a:avLst/>
          </a:prstGeom>
        </p:spPr>
      </p:pic>
    </p:spTree>
    <p:extLst>
      <p:ext uri="{BB962C8B-B14F-4D97-AF65-F5344CB8AC3E}">
        <p14:creationId xmlns:p14="http://schemas.microsoft.com/office/powerpoint/2010/main" val="559628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1" y="131032"/>
            <a:ext cx="9011742" cy="968494"/>
          </a:xfrm>
        </p:spPr>
        <p:txBody>
          <a:bodyPr/>
          <a:lstStyle/>
          <a:p>
            <a:r>
              <a:rPr lang="en-US" b="1" u="sng" dirty="0"/>
              <a:t>Mathematical Expressions</a:t>
            </a:r>
          </a:p>
        </p:txBody>
      </p:sp>
      <p:sp>
        <p:nvSpPr>
          <p:cNvPr id="3" name="Content Placeholder 2"/>
          <p:cNvSpPr>
            <a:spLocks noGrp="1"/>
          </p:cNvSpPr>
          <p:nvPr>
            <p:ph idx="1"/>
          </p:nvPr>
        </p:nvSpPr>
        <p:spPr>
          <a:xfrm>
            <a:off x="641530" y="781660"/>
            <a:ext cx="10549209" cy="5885411"/>
          </a:xfrm>
        </p:spPr>
        <p:txBody>
          <a:bodyPr>
            <a:normAutofit/>
          </a:bodyPr>
          <a:lstStyle/>
          <a:p>
            <a:pPr marL="0" indent="0">
              <a:buNone/>
            </a:pPr>
            <a:endParaRPr lang="en-US" sz="2400" b="1" u="sng" dirty="0"/>
          </a:p>
          <a:p>
            <a:pPr marL="0" indent="0">
              <a:buNone/>
            </a:pPr>
            <a:r>
              <a:rPr lang="en-US" sz="2400" b="1" u="sng" dirty="0"/>
              <a:t>Time-domain Representation of the Waves</a:t>
            </a:r>
          </a:p>
          <a:p>
            <a:pPr marL="0" indent="0">
              <a:buNone/>
            </a:pPr>
            <a:r>
              <a:rPr lang="en-US" sz="2400" dirty="0"/>
              <a:t>For a </a:t>
            </a:r>
            <a:r>
              <a:rPr lang="en-US" sz="2400" b="1" dirty="0"/>
              <a:t>single-tone modulating signal</a:t>
            </a:r>
            <a:r>
              <a:rPr lang="en-US" sz="2400" dirty="0"/>
              <a:t>, the modulating signal be, </a:t>
            </a:r>
            <a:r>
              <a:rPr lang="en-US" sz="2400" b="1" dirty="0"/>
              <a:t>m(t)=</a:t>
            </a:r>
            <a:r>
              <a:rPr lang="en-US" sz="2400" b="1" dirty="0" err="1"/>
              <a:t>A</a:t>
            </a:r>
            <a:r>
              <a:rPr lang="en-US" sz="1200" b="1" dirty="0" err="1"/>
              <a:t>m</a:t>
            </a:r>
            <a:r>
              <a:rPr lang="en-US" sz="2400" b="1" dirty="0" err="1"/>
              <a:t>cos</a:t>
            </a:r>
            <a:r>
              <a:rPr lang="en-US" sz="2400" b="1" dirty="0"/>
              <a:t>(2π</a:t>
            </a:r>
            <a:r>
              <a:rPr lang="en-US" sz="2400" b="1" dirty="0" err="1"/>
              <a:t>f</a:t>
            </a:r>
            <a:r>
              <a:rPr lang="en-US" sz="1200" b="1" dirty="0" err="1"/>
              <a:t>m</a:t>
            </a:r>
            <a:r>
              <a:rPr lang="en-US" sz="2400" b="1" dirty="0" err="1"/>
              <a:t>t</a:t>
            </a:r>
            <a:r>
              <a:rPr lang="en-US" sz="2400" b="1" dirty="0"/>
              <a:t>)</a:t>
            </a:r>
          </a:p>
          <a:p>
            <a:pPr marL="0" indent="0">
              <a:buNone/>
            </a:pPr>
            <a:endParaRPr lang="en-US" sz="2400" dirty="0"/>
          </a:p>
          <a:p>
            <a:pPr marL="0" indent="0">
              <a:buNone/>
            </a:pPr>
            <a:r>
              <a:rPr lang="en-US" sz="2400" dirty="0"/>
              <a:t>and the carrier signal be, </a:t>
            </a:r>
            <a:r>
              <a:rPr lang="en-US" sz="2400" b="1" dirty="0"/>
              <a:t>c(t)=</a:t>
            </a:r>
            <a:r>
              <a:rPr lang="en-US" sz="2400" b="1" dirty="0" err="1"/>
              <a:t>A</a:t>
            </a:r>
            <a:r>
              <a:rPr lang="en-US" sz="1200" b="1" dirty="0" err="1"/>
              <a:t>c</a:t>
            </a:r>
            <a:r>
              <a:rPr lang="en-US" sz="2400" b="1" dirty="0" err="1"/>
              <a:t>cos</a:t>
            </a:r>
            <a:r>
              <a:rPr lang="en-US" sz="2400" b="1" dirty="0"/>
              <a:t>(2π</a:t>
            </a:r>
            <a:r>
              <a:rPr lang="en-US" sz="2400" b="1" dirty="0" err="1"/>
              <a:t>f</a:t>
            </a:r>
            <a:r>
              <a:rPr lang="en-US" sz="1200" b="1" dirty="0" err="1"/>
              <a:t>c</a:t>
            </a:r>
            <a:r>
              <a:rPr lang="en-US" sz="2400" b="1" dirty="0" err="1"/>
              <a:t>t</a:t>
            </a:r>
            <a:r>
              <a:rPr lang="en-US" sz="2400" b="1" dirty="0"/>
              <a:t>) – we have assumed that the phase is equal to zero when t=0</a:t>
            </a:r>
          </a:p>
          <a:p>
            <a:pPr marL="0" indent="0">
              <a:buNone/>
            </a:pPr>
            <a:r>
              <a:rPr lang="en-US" sz="2400" dirty="0"/>
              <a:t>Where,</a:t>
            </a:r>
          </a:p>
          <a:p>
            <a:pPr marL="0" indent="0">
              <a:buNone/>
            </a:pPr>
            <a:r>
              <a:rPr lang="en-US" sz="2400" b="1" dirty="0"/>
              <a:t>Am</a:t>
            </a:r>
            <a:r>
              <a:rPr lang="en-US" sz="2400" dirty="0"/>
              <a:t> and </a:t>
            </a:r>
            <a:r>
              <a:rPr lang="en-US" sz="2400" b="1" dirty="0"/>
              <a:t>Ac</a:t>
            </a:r>
            <a:r>
              <a:rPr lang="en-US" sz="2400" dirty="0"/>
              <a:t> are the Amplitude of the Modulating Signal and the Carrier Signal respectively.(Typically measured in volts- v)</a:t>
            </a:r>
          </a:p>
          <a:p>
            <a:pPr marL="0" indent="0">
              <a:buNone/>
            </a:pPr>
            <a:r>
              <a:rPr lang="en-US" sz="2400" b="1" dirty="0" err="1"/>
              <a:t>fm</a:t>
            </a:r>
            <a:r>
              <a:rPr lang="en-US" sz="2400" dirty="0"/>
              <a:t> and</a:t>
            </a:r>
            <a:r>
              <a:rPr lang="en-US" sz="2400" b="1" dirty="0"/>
              <a:t> fc </a:t>
            </a:r>
            <a:r>
              <a:rPr lang="en-US" sz="2400" dirty="0"/>
              <a:t>are the frequency of the modulating signal and the carrier signal respectively.(fc &gt;&gt; </a:t>
            </a:r>
            <a:r>
              <a:rPr lang="en-US" sz="2400" dirty="0" err="1"/>
              <a:t>fm</a:t>
            </a:r>
            <a:r>
              <a:rPr lang="en-US" sz="2400" dirty="0"/>
              <a:t>)</a:t>
            </a:r>
          </a:p>
          <a:p>
            <a:pPr marL="0" indent="0">
              <a:buNone/>
            </a:pP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25</a:t>
            </a:fld>
            <a:endParaRPr lang="en-US"/>
          </a:p>
        </p:txBody>
      </p:sp>
    </p:spTree>
    <p:extLst>
      <p:ext uri="{BB962C8B-B14F-4D97-AF65-F5344CB8AC3E}">
        <p14:creationId xmlns:p14="http://schemas.microsoft.com/office/powerpoint/2010/main" val="324892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0784" y="689945"/>
            <a:ext cx="9524431" cy="4899972"/>
          </a:xfrm>
        </p:spPr>
        <p:txBody>
          <a:bodyPr>
            <a:noAutofit/>
          </a:bodyPr>
          <a:lstStyle/>
          <a:p>
            <a:pPr marL="0" indent="0">
              <a:buNone/>
            </a:pPr>
            <a:r>
              <a:rPr lang="en-US" sz="2400" dirty="0"/>
              <a:t>Then, the Time domain equation of </a:t>
            </a:r>
            <a:r>
              <a:rPr lang="en-US" sz="2400" b="1" dirty="0"/>
              <a:t>standard Amplitude Modulated </a:t>
            </a:r>
            <a:r>
              <a:rPr lang="en-US" sz="2400" dirty="0"/>
              <a:t>wave can  be written as;</a:t>
            </a:r>
          </a:p>
          <a:p>
            <a:pPr marL="0" indent="0">
              <a:buNone/>
            </a:pPr>
            <a:r>
              <a:rPr lang="en-US" sz="2400" b="1" dirty="0"/>
              <a:t>S(t)=A</a:t>
            </a:r>
            <a:r>
              <a:rPr lang="en-US" sz="1200" b="1" dirty="0"/>
              <a:t>c</a:t>
            </a:r>
            <a:r>
              <a:rPr lang="en-US" sz="2400" b="1" dirty="0"/>
              <a:t>[1+K</a:t>
            </a:r>
            <a:r>
              <a:rPr lang="en-US" sz="1200" b="1" dirty="0"/>
              <a:t>a</a:t>
            </a:r>
            <a:r>
              <a:rPr lang="en-US" sz="2400" b="1" dirty="0"/>
              <a:t>m(t)]cos(2π</a:t>
            </a:r>
            <a:r>
              <a:rPr lang="en-US" sz="2400" b="1" dirty="0" err="1"/>
              <a:t>f</a:t>
            </a:r>
            <a:r>
              <a:rPr lang="en-US" sz="1200" b="1" dirty="0" err="1"/>
              <a:t>c</a:t>
            </a:r>
            <a:r>
              <a:rPr lang="en-US" sz="2400" b="1" dirty="0" err="1"/>
              <a:t>t</a:t>
            </a:r>
            <a:r>
              <a:rPr lang="en-US" sz="2400" b="1" dirty="0"/>
              <a:t>) : </a:t>
            </a:r>
            <a:r>
              <a:rPr lang="en-US" sz="2400" dirty="0"/>
              <a:t>Where </a:t>
            </a:r>
            <a:r>
              <a:rPr lang="en-US" sz="2400" b="1" dirty="0"/>
              <a:t>K</a:t>
            </a:r>
            <a:r>
              <a:rPr lang="en-US" sz="1200" b="1" dirty="0"/>
              <a:t>a</a:t>
            </a:r>
            <a:r>
              <a:rPr lang="en-US" sz="2400" b="1" dirty="0"/>
              <a:t>  </a:t>
            </a:r>
            <a:r>
              <a:rPr lang="en-US" sz="2400" dirty="0"/>
              <a:t>is the amplitude Sensitivity</a:t>
            </a:r>
          </a:p>
          <a:p>
            <a:pPr marL="0" indent="0">
              <a:buNone/>
            </a:pPr>
            <a:r>
              <a:rPr lang="en-US" sz="2400" b="1" dirty="0"/>
              <a:t>We can get : S(t)=[</a:t>
            </a:r>
            <a:r>
              <a:rPr lang="en-US" sz="2400" b="1" dirty="0" err="1"/>
              <a:t>A</a:t>
            </a:r>
            <a:r>
              <a:rPr lang="en-US" sz="1200" b="1" dirty="0" err="1"/>
              <a:t>c</a:t>
            </a:r>
            <a:r>
              <a:rPr lang="en-US" sz="2400" b="1" dirty="0" err="1"/>
              <a:t>+m</a:t>
            </a:r>
            <a:r>
              <a:rPr lang="en-US" sz="2400" b="1" dirty="0"/>
              <a:t>(t)]cos(2π</a:t>
            </a:r>
            <a:r>
              <a:rPr lang="en-US" sz="2400" b="1" dirty="0" err="1"/>
              <a:t>f</a:t>
            </a:r>
            <a:r>
              <a:rPr lang="en-US" sz="1200" b="1" dirty="0" err="1"/>
              <a:t>c</a:t>
            </a:r>
            <a:r>
              <a:rPr lang="en-US" sz="2400" b="1" dirty="0" err="1"/>
              <a:t>t</a:t>
            </a:r>
            <a:r>
              <a:rPr lang="en-US" sz="2400" b="1" dirty="0"/>
              <a:t>)</a:t>
            </a:r>
            <a:endParaRPr lang="en-US" sz="2400" dirty="0"/>
          </a:p>
          <a:p>
            <a:pPr marL="0" indent="0">
              <a:buNone/>
            </a:pPr>
            <a:endParaRPr lang="en-US" sz="2400" dirty="0"/>
          </a:p>
          <a:p>
            <a:pPr marL="0" indent="0">
              <a:buNone/>
            </a:pPr>
            <a:r>
              <a:rPr lang="en-US" sz="2400" b="1" dirty="0"/>
              <a:t>S(t)=[</a:t>
            </a:r>
            <a:r>
              <a:rPr lang="en-US" sz="2400" b="1" dirty="0" err="1"/>
              <a:t>A</a:t>
            </a:r>
            <a:r>
              <a:rPr lang="en-US" sz="1200" b="1" dirty="0" err="1"/>
              <a:t>c</a:t>
            </a:r>
            <a:r>
              <a:rPr lang="en-US" sz="2400" b="1" dirty="0" err="1"/>
              <a:t>+Amcos</a:t>
            </a:r>
            <a:r>
              <a:rPr lang="en-US" sz="2400" b="1" dirty="0"/>
              <a:t>(2π</a:t>
            </a:r>
            <a:r>
              <a:rPr lang="en-US" sz="2400" b="1" dirty="0" err="1"/>
              <a:t>f</a:t>
            </a:r>
            <a:r>
              <a:rPr lang="en-US" sz="1200" b="1" dirty="0" err="1"/>
              <a:t>m</a:t>
            </a:r>
            <a:r>
              <a:rPr lang="en-US" sz="2400" b="1" dirty="0" err="1"/>
              <a:t>t</a:t>
            </a:r>
            <a:r>
              <a:rPr lang="en-US" sz="2400" b="1" dirty="0"/>
              <a:t>)]</a:t>
            </a:r>
            <a:r>
              <a:rPr lang="en-US" sz="2400" b="1" dirty="0" err="1"/>
              <a:t>cos</a:t>
            </a:r>
            <a:r>
              <a:rPr lang="en-US" sz="2400" b="1" dirty="0"/>
              <a:t>(2π</a:t>
            </a:r>
            <a:r>
              <a:rPr lang="en-US" sz="2400" b="1" dirty="0" err="1"/>
              <a:t>f</a:t>
            </a:r>
            <a:r>
              <a:rPr lang="en-US" sz="1200" b="1" dirty="0" err="1"/>
              <a:t>c</a:t>
            </a:r>
            <a:r>
              <a:rPr lang="en-US" sz="2400" b="1" dirty="0" err="1"/>
              <a:t>t</a:t>
            </a:r>
            <a:r>
              <a:rPr lang="en-US" sz="2400" b="1" dirty="0"/>
              <a:t>)</a:t>
            </a:r>
            <a:endParaRPr lang="en-US" sz="2400" dirty="0"/>
          </a:p>
          <a:p>
            <a:pPr marL="0" indent="0">
              <a:buNone/>
            </a:pPr>
            <a:endParaRPr lang="en-US" sz="2400" b="1" dirty="0"/>
          </a:p>
          <a:p>
            <a:pPr marL="0" indent="0">
              <a:buNone/>
            </a:pPr>
            <a:r>
              <a:rPr lang="en-US" sz="2400" b="1" dirty="0"/>
              <a:t>We can see that:</a:t>
            </a:r>
          </a:p>
          <a:p>
            <a:pPr marL="0" indent="0">
              <a:buNone/>
            </a:pPr>
            <a:r>
              <a:rPr lang="en-US" sz="2400" b="1" dirty="0"/>
              <a:t>S(t)=</a:t>
            </a:r>
            <a:r>
              <a:rPr lang="en-US" sz="2400" b="1" dirty="0" err="1"/>
              <a:t>A</a:t>
            </a:r>
            <a:r>
              <a:rPr lang="en-US" sz="1200" b="1" dirty="0" err="1"/>
              <a:t>c</a:t>
            </a:r>
            <a:r>
              <a:rPr lang="en-US" sz="2400" b="1" dirty="0" err="1"/>
              <a:t>cos</a:t>
            </a:r>
            <a:r>
              <a:rPr lang="en-US" sz="2400" b="1" dirty="0"/>
              <a:t>(2π</a:t>
            </a:r>
            <a:r>
              <a:rPr lang="en-US" sz="2400" b="1" dirty="0" err="1"/>
              <a:t>fct</a:t>
            </a:r>
            <a:r>
              <a:rPr lang="en-US" sz="2400" b="1" dirty="0"/>
              <a:t>) +m(t)</a:t>
            </a:r>
            <a:r>
              <a:rPr lang="en-US" sz="2400" b="1" dirty="0" err="1"/>
              <a:t>cos</a:t>
            </a:r>
            <a:r>
              <a:rPr lang="en-US" sz="2400" b="1" dirty="0"/>
              <a:t>(2π</a:t>
            </a:r>
            <a:r>
              <a:rPr lang="en-US" sz="2400" b="1" dirty="0" err="1"/>
              <a:t>f</a:t>
            </a:r>
            <a:r>
              <a:rPr lang="en-US" sz="1200" b="1" dirty="0" err="1"/>
              <a:t>m</a:t>
            </a:r>
            <a:r>
              <a:rPr lang="en-US" sz="2400" b="1" dirty="0" err="1"/>
              <a:t>t</a:t>
            </a:r>
            <a:r>
              <a:rPr lang="en-US" sz="2400" b="1" dirty="0"/>
              <a:t>)</a:t>
            </a:r>
            <a:endParaRPr lang="en-US" sz="2400" dirty="0"/>
          </a:p>
          <a:p>
            <a:pPr marL="0" indent="0">
              <a:buNone/>
            </a:pPr>
            <a:r>
              <a:rPr lang="en-US" sz="2400" dirty="0"/>
              <a:t>         (Carrier Wave + Side Bands)</a:t>
            </a:r>
          </a:p>
          <a:p>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26</a:t>
            </a:fld>
            <a:endParaRPr lang="en-US"/>
          </a:p>
        </p:txBody>
      </p:sp>
    </p:spTree>
    <p:extLst>
      <p:ext uri="{BB962C8B-B14F-4D97-AF65-F5344CB8AC3E}">
        <p14:creationId xmlns:p14="http://schemas.microsoft.com/office/powerpoint/2010/main" val="823220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28" y="62020"/>
            <a:ext cx="9011742" cy="1400530"/>
          </a:xfrm>
        </p:spPr>
        <p:txBody>
          <a:bodyPr/>
          <a:lstStyle/>
          <a:p>
            <a:r>
              <a:rPr lang="en-US" b="1" u="sng" dirty="0"/>
              <a:t>Mathematical Expressions</a:t>
            </a:r>
          </a:p>
        </p:txBody>
      </p:sp>
      <p:sp>
        <p:nvSpPr>
          <p:cNvPr id="3" name="Content Placeholder 2"/>
          <p:cNvSpPr>
            <a:spLocks noGrp="1"/>
          </p:cNvSpPr>
          <p:nvPr>
            <p:ph idx="1"/>
          </p:nvPr>
        </p:nvSpPr>
        <p:spPr>
          <a:xfrm>
            <a:off x="613955" y="897774"/>
            <a:ext cx="10458598" cy="5885411"/>
          </a:xfrm>
        </p:spPr>
        <p:txBody>
          <a:bodyPr>
            <a:normAutofit/>
          </a:bodyPr>
          <a:lstStyle/>
          <a:p>
            <a:pPr marL="0" indent="0">
              <a:buNone/>
            </a:pPr>
            <a:r>
              <a:rPr lang="en-US" sz="2400" b="1" u="sng" dirty="0"/>
              <a:t>Amplitude Sensitivity of the Modulator</a:t>
            </a:r>
          </a:p>
          <a:p>
            <a:pPr marL="0" indent="0">
              <a:buNone/>
            </a:pPr>
            <a:endParaRPr lang="en-US" sz="2400" b="1" dirty="0"/>
          </a:p>
          <a:p>
            <a:pPr marL="0" indent="0">
              <a:buNone/>
            </a:pPr>
            <a:r>
              <a:rPr lang="en-US" sz="2400" b="1" dirty="0"/>
              <a:t>S(t)=[</a:t>
            </a:r>
            <a:r>
              <a:rPr lang="en-US" sz="2400" b="1" dirty="0" err="1"/>
              <a:t>A</a:t>
            </a:r>
            <a:r>
              <a:rPr lang="en-US" sz="1200" b="1" dirty="0" err="1"/>
              <a:t>c</a:t>
            </a:r>
            <a:r>
              <a:rPr lang="en-US" sz="2400" b="1" dirty="0" err="1"/>
              <a:t>+m</a:t>
            </a:r>
            <a:r>
              <a:rPr lang="en-US" sz="2400" b="1" dirty="0"/>
              <a:t>(t)]</a:t>
            </a:r>
            <a:r>
              <a:rPr lang="en-US" sz="2400" b="1" dirty="0" err="1"/>
              <a:t>cos</a:t>
            </a:r>
            <a:r>
              <a:rPr lang="en-US" sz="2400" b="1" dirty="0"/>
              <a:t>(2π</a:t>
            </a:r>
            <a:r>
              <a:rPr lang="en-US" sz="2400" b="1" dirty="0" err="1"/>
              <a:t>f</a:t>
            </a:r>
            <a:r>
              <a:rPr lang="en-US" sz="1200" b="1" dirty="0" err="1"/>
              <a:t>c</a:t>
            </a:r>
            <a:r>
              <a:rPr lang="en-US" sz="2400" b="1" dirty="0" err="1"/>
              <a:t>t</a:t>
            </a:r>
            <a:r>
              <a:rPr lang="en-US" sz="2400" b="1" dirty="0"/>
              <a:t>)</a:t>
            </a:r>
          </a:p>
          <a:p>
            <a:pPr marL="0" indent="0">
              <a:buNone/>
            </a:pPr>
            <a:endParaRPr lang="en-US" sz="2400" dirty="0"/>
          </a:p>
          <a:p>
            <a:pPr marL="0" indent="0">
              <a:buNone/>
            </a:pPr>
            <a:r>
              <a:rPr lang="en-US" sz="2400" b="1" dirty="0"/>
              <a:t>S(t)=A</a:t>
            </a:r>
            <a:r>
              <a:rPr lang="en-US" sz="1200" b="1" dirty="0"/>
              <a:t>c</a:t>
            </a:r>
            <a:r>
              <a:rPr lang="en-US" sz="2400" b="1" dirty="0"/>
              <a:t>[1+(1/A</a:t>
            </a:r>
            <a:r>
              <a:rPr lang="en-US" sz="1200" b="1" dirty="0"/>
              <a:t>c</a:t>
            </a:r>
            <a:r>
              <a:rPr lang="en-US" sz="2400" b="1" dirty="0"/>
              <a:t>)m(t)]</a:t>
            </a:r>
            <a:r>
              <a:rPr lang="en-US" sz="2400" b="1" dirty="0" err="1"/>
              <a:t>cos</a:t>
            </a:r>
            <a:r>
              <a:rPr lang="en-US" sz="2400" b="1" dirty="0"/>
              <a:t>(2π</a:t>
            </a:r>
            <a:r>
              <a:rPr lang="en-US" sz="2400" b="1" dirty="0" err="1"/>
              <a:t>f</a:t>
            </a:r>
            <a:r>
              <a:rPr lang="en-US" sz="1200" b="1" dirty="0" err="1"/>
              <a:t>c</a:t>
            </a:r>
            <a:r>
              <a:rPr lang="en-US" sz="2400" b="1" dirty="0" err="1"/>
              <a:t>t</a:t>
            </a:r>
            <a:r>
              <a:rPr lang="en-US" sz="2400" b="1" dirty="0"/>
              <a:t>)</a:t>
            </a:r>
          </a:p>
          <a:p>
            <a:pPr marL="0" indent="0">
              <a:buNone/>
            </a:pPr>
            <a:endParaRPr lang="en-US" sz="2400" b="1" dirty="0"/>
          </a:p>
          <a:p>
            <a:pPr marL="0" indent="0">
              <a:buNone/>
            </a:pPr>
            <a:r>
              <a:rPr lang="en-US" sz="2400" b="1" dirty="0"/>
              <a:t>S(t)=A</a:t>
            </a:r>
            <a:r>
              <a:rPr lang="en-US" sz="1200" b="1" dirty="0"/>
              <a:t>c</a:t>
            </a:r>
            <a:r>
              <a:rPr lang="en-US" sz="2400" b="1" dirty="0"/>
              <a:t>[1+K</a:t>
            </a:r>
            <a:r>
              <a:rPr lang="en-US" sz="1200" b="1" dirty="0"/>
              <a:t>a</a:t>
            </a:r>
            <a:r>
              <a:rPr lang="en-US" sz="2400" b="1" dirty="0"/>
              <a:t>m(t)]</a:t>
            </a:r>
            <a:r>
              <a:rPr lang="en-US" sz="2400" b="1" dirty="0" err="1"/>
              <a:t>cos</a:t>
            </a:r>
            <a:r>
              <a:rPr lang="en-US" sz="2400" b="1" dirty="0"/>
              <a:t>(2π</a:t>
            </a:r>
            <a:r>
              <a:rPr lang="en-US" sz="2400" b="1" dirty="0" err="1"/>
              <a:t>f</a:t>
            </a:r>
            <a:r>
              <a:rPr lang="en-US" sz="1200" b="1" dirty="0" err="1"/>
              <a:t>c</a:t>
            </a:r>
            <a:r>
              <a:rPr lang="en-US" sz="2400" b="1" dirty="0" err="1"/>
              <a:t>t</a:t>
            </a:r>
            <a:r>
              <a:rPr lang="en-US" sz="2400" b="1" dirty="0"/>
              <a:t>)</a:t>
            </a:r>
          </a:p>
          <a:p>
            <a:pPr>
              <a:buFont typeface="Wingdings" pitchFamily="2" charset="2"/>
              <a:buChar char="Ø"/>
            </a:pPr>
            <a:r>
              <a:rPr lang="en-US" sz="2400" b="1" dirty="0"/>
              <a:t>  </a:t>
            </a:r>
            <a:r>
              <a:rPr lang="en-US" sz="2400" b="1" dirty="0" err="1"/>
              <a:t>K</a:t>
            </a:r>
            <a:r>
              <a:rPr lang="en-US" sz="1200" b="1" dirty="0" err="1"/>
              <a:t>a</a:t>
            </a:r>
            <a:r>
              <a:rPr lang="en-US" sz="2400" b="1" dirty="0"/>
              <a:t> </a:t>
            </a:r>
            <a:r>
              <a:rPr lang="en-US" sz="2400" dirty="0"/>
              <a:t>is a constant and is called </a:t>
            </a:r>
            <a:r>
              <a:rPr lang="en-US" sz="2400" b="1" dirty="0"/>
              <a:t>Amplitude Sensitivity </a:t>
            </a:r>
            <a:r>
              <a:rPr lang="en-US" sz="2400" dirty="0"/>
              <a:t>of the Modulator.</a:t>
            </a:r>
          </a:p>
          <a:p>
            <a:pPr>
              <a:buFont typeface="Wingdings" pitchFamily="2" charset="2"/>
              <a:buChar char="Ø"/>
            </a:pPr>
            <a:r>
              <a:rPr lang="en-US" sz="2400" dirty="0"/>
              <a:t>	If the message signal is a voltage signal : </a:t>
            </a:r>
            <a:r>
              <a:rPr lang="en-US" sz="2400" b="1" dirty="0"/>
              <a:t>K</a:t>
            </a:r>
            <a:r>
              <a:rPr lang="en-US" sz="1200" b="1" dirty="0"/>
              <a:t>a</a:t>
            </a:r>
            <a:r>
              <a:rPr lang="en-US" sz="2400" b="1" dirty="0"/>
              <a:t> </a:t>
            </a:r>
            <a:r>
              <a:rPr lang="en-US" sz="2400" dirty="0"/>
              <a:t>is Measured in (1/</a:t>
            </a:r>
            <a:r>
              <a:rPr lang="en-US" sz="2400" dirty="0" err="1"/>
              <a:t>Vots</a:t>
            </a:r>
            <a:r>
              <a:rPr lang="en-US" sz="2400" dirty="0"/>
              <a:t>)</a:t>
            </a:r>
          </a:p>
          <a:p>
            <a:pPr>
              <a:buFont typeface="Wingdings" pitchFamily="2" charset="2"/>
              <a:buChar char="Ø"/>
            </a:pPr>
            <a:r>
              <a:rPr lang="en-US" sz="2400" dirty="0"/>
              <a:t>	Responsible for </a:t>
            </a:r>
            <a:r>
              <a:rPr lang="en-US" sz="2400" b="1" dirty="0"/>
              <a:t>generating of the modulated Signal</a:t>
            </a:r>
            <a:r>
              <a:rPr lang="en-US" sz="2400" dirty="0"/>
              <a:t>.</a:t>
            </a:r>
          </a:p>
          <a:p>
            <a:pPr>
              <a:buFont typeface="Wingdings" pitchFamily="2" charset="2"/>
              <a:buChar char="Ø"/>
            </a:pPr>
            <a:r>
              <a:rPr lang="en-US" sz="2400" dirty="0"/>
              <a:t> Use the Equation </a:t>
            </a:r>
            <a:r>
              <a:rPr lang="en-US" sz="2400" dirty="0" err="1"/>
              <a:t>Ka</a:t>
            </a:r>
            <a:r>
              <a:rPr lang="en-US" sz="2400" dirty="0"/>
              <a:t>=</a:t>
            </a:r>
            <a:r>
              <a:rPr lang="en-US" sz="2400" b="1" dirty="0"/>
              <a:t>1/A</a:t>
            </a:r>
            <a:r>
              <a:rPr lang="en-US" sz="1200" b="1" dirty="0"/>
              <a:t>c ,     </a:t>
            </a:r>
            <a:r>
              <a:rPr lang="en-US" sz="2400" b="1" dirty="0"/>
              <a:t> [Use, if </a:t>
            </a:r>
            <a:r>
              <a:rPr lang="en-US" sz="2400" b="1" dirty="0" err="1"/>
              <a:t>Ka</a:t>
            </a:r>
            <a:r>
              <a:rPr lang="en-US" sz="2400" b="1" dirty="0"/>
              <a:t> is not given </a:t>
            </a:r>
            <a:r>
              <a:rPr lang="en-US" sz="2400" dirty="0"/>
              <a:t>at the question</a:t>
            </a:r>
            <a:r>
              <a:rPr lang="en-US" sz="2400" b="1" dirty="0"/>
              <a:t>]</a:t>
            </a:r>
            <a:endParaRPr lang="en-US" sz="2400" dirty="0"/>
          </a:p>
          <a:p>
            <a:pPr marL="0" indent="0">
              <a:buNone/>
            </a:pPr>
            <a:endParaRPr lang="en-US" sz="2400" b="1" u="sng" dirty="0"/>
          </a:p>
        </p:txBody>
      </p:sp>
      <p:sp>
        <p:nvSpPr>
          <p:cNvPr id="4" name="Slide Number Placeholder 3"/>
          <p:cNvSpPr>
            <a:spLocks noGrp="1"/>
          </p:cNvSpPr>
          <p:nvPr>
            <p:ph type="sldNum" sz="quarter" idx="12"/>
          </p:nvPr>
        </p:nvSpPr>
        <p:spPr/>
        <p:txBody>
          <a:bodyPr/>
          <a:lstStyle/>
          <a:p>
            <a:fld id="{23A3FB42-5A1D-4296-AABE-84EE882786C4}" type="slidenum">
              <a:rPr lang="en-US" smtClean="0"/>
              <a:t>27</a:t>
            </a:fld>
            <a:endParaRPr lang="en-US"/>
          </a:p>
        </p:txBody>
      </p:sp>
    </p:spTree>
    <p:extLst>
      <p:ext uri="{BB962C8B-B14F-4D97-AF65-F5344CB8AC3E}">
        <p14:creationId xmlns:p14="http://schemas.microsoft.com/office/powerpoint/2010/main" val="11544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4931"/>
            <a:ext cx="11493661" cy="5541033"/>
          </a:xfrm>
        </p:spPr>
        <p:txBody>
          <a:bodyPr>
            <a:noAutofit/>
          </a:bodyPr>
          <a:lstStyle/>
          <a:p>
            <a:pPr marL="0" indent="0">
              <a:buNone/>
            </a:pPr>
            <a:r>
              <a:rPr lang="en-US" sz="2400" b="1" u="sng" dirty="0"/>
              <a:t>Envelop of the modulated Wave</a:t>
            </a:r>
          </a:p>
          <a:p>
            <a:pPr marL="0" indent="0">
              <a:buNone/>
            </a:pPr>
            <a:endParaRPr lang="en-US" sz="2400" b="1" dirty="0"/>
          </a:p>
          <a:p>
            <a:r>
              <a:rPr lang="en-US" sz="2400" dirty="0"/>
              <a:t>The </a:t>
            </a:r>
            <a:r>
              <a:rPr lang="en-US" sz="2400" b="1" dirty="0"/>
              <a:t>time-varying shape of the amplitude-modulated waveform </a:t>
            </a:r>
            <a:r>
              <a:rPr lang="en-US" sz="2400" dirty="0"/>
              <a:t>is called the envelope of the AM signal or simply the</a:t>
            </a:r>
            <a:r>
              <a:rPr lang="en-US" sz="2400" b="1" dirty="0"/>
              <a:t> AM envelope</a:t>
            </a:r>
            <a:r>
              <a:rPr lang="en-US" sz="2400" dirty="0"/>
              <a:t>.</a:t>
            </a:r>
          </a:p>
          <a:p>
            <a:pPr marL="0" indent="0">
              <a:buNone/>
            </a:pPr>
            <a:r>
              <a:rPr lang="en-US" sz="2400" dirty="0"/>
              <a:t>From amplitude-modulated waveform as shown in above figure, the following is observed :</a:t>
            </a:r>
          </a:p>
          <a:p>
            <a:r>
              <a:rPr lang="en-US" sz="2400" dirty="0"/>
              <a:t>When the peaks of the individual waveforms of the carrier signal in amplitude-modulated wave in positive half and negative half are joined together separately (as shown by dotted lines), the resulting envelopes resemble the original modulating signal.</a:t>
            </a:r>
          </a:p>
          <a:p>
            <a:r>
              <a:rPr lang="en-US" sz="2400" dirty="0"/>
              <a:t> The exterior shape of the each half (positive or negative) of the </a:t>
            </a:r>
            <a:r>
              <a:rPr lang="en-US" sz="2400" b="1" dirty="0"/>
              <a:t>AM envelope is identical to the shape of the modulating signal</a:t>
            </a:r>
            <a:r>
              <a:rPr lang="en-US" sz="2400" dirty="0"/>
              <a:t>.</a:t>
            </a:r>
          </a:p>
          <a:p>
            <a:endParaRPr lang="en-US" sz="2400" b="1" dirty="0"/>
          </a:p>
          <a:p>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28</a:t>
            </a:fld>
            <a:endParaRPr lang="en-US"/>
          </a:p>
        </p:txBody>
      </p:sp>
    </p:spTree>
    <p:extLst>
      <p:ext uri="{BB962C8B-B14F-4D97-AF65-F5344CB8AC3E}">
        <p14:creationId xmlns:p14="http://schemas.microsoft.com/office/powerpoint/2010/main" val="202435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F0530-E525-8D4E-16E8-DC9487ED2CB3}"/>
              </a:ext>
            </a:extLst>
          </p:cNvPr>
          <p:cNvSpPr>
            <a:spLocks noGrp="1"/>
          </p:cNvSpPr>
          <p:nvPr>
            <p:ph idx="1"/>
          </p:nvPr>
        </p:nvSpPr>
        <p:spPr>
          <a:xfrm>
            <a:off x="185197" y="1063416"/>
            <a:ext cx="9919502" cy="4195481"/>
          </a:xfrm>
        </p:spPr>
        <p:txBody>
          <a:bodyPr>
            <a:noAutofit/>
          </a:bodyPr>
          <a:lstStyle/>
          <a:p>
            <a:r>
              <a:rPr lang="en-US" sz="2400" dirty="0"/>
              <a:t>The </a:t>
            </a:r>
            <a:r>
              <a:rPr lang="en-US" sz="2400" b="1" dirty="0"/>
              <a:t>modulated AM wave contains the information signal </a:t>
            </a:r>
            <a:r>
              <a:rPr lang="en-US" sz="2400" dirty="0"/>
              <a:t>in the amplitude variations of the carrier signal.</a:t>
            </a:r>
          </a:p>
          <a:p>
            <a:r>
              <a:rPr lang="en-US" sz="2400" dirty="0"/>
              <a:t>The AM envelope contains all the frequency components </a:t>
            </a:r>
            <a:r>
              <a:rPr lang="en-US" sz="2400" b="1" dirty="0"/>
              <a:t>(the carrier signal, sum and difference of carrier frequency and modulating frequency) </a:t>
            </a:r>
            <a:r>
              <a:rPr lang="en-US" sz="2400" dirty="0"/>
              <a:t>that make up the AM signal.</a:t>
            </a:r>
            <a:endParaRPr lang="en-US" sz="2400" b="1" dirty="0"/>
          </a:p>
          <a:p>
            <a:endParaRPr lang="en-US" sz="2400" b="1" dirty="0"/>
          </a:p>
          <a:p>
            <a:r>
              <a:rPr lang="en-US" sz="2400" b="1" dirty="0"/>
              <a:t>E(t) = Ac(1 + </a:t>
            </a:r>
            <a:r>
              <a:rPr lang="en-US" sz="2400" b="1" dirty="0" err="1"/>
              <a:t>kam</a:t>
            </a:r>
            <a:r>
              <a:rPr lang="en-US" sz="2400" b="1" dirty="0"/>
              <a:t>(t)) </a:t>
            </a:r>
            <a:r>
              <a:rPr lang="en-US" sz="2400" dirty="0"/>
              <a:t>is called the </a:t>
            </a:r>
            <a:r>
              <a:rPr lang="en-US" sz="2400" b="1" dirty="0"/>
              <a:t>Envelope</a:t>
            </a:r>
            <a:r>
              <a:rPr lang="en-US" sz="2400" dirty="0"/>
              <a:t> of the AM signal. </a:t>
            </a:r>
          </a:p>
          <a:p>
            <a:r>
              <a:rPr lang="en-US" sz="2400" dirty="0"/>
              <a:t>This is very much important, </a:t>
            </a:r>
            <a:r>
              <a:rPr lang="en-US" sz="2400" b="1" dirty="0"/>
              <a:t>because at the receiver, we need to recover the massage signal </a:t>
            </a:r>
            <a:r>
              <a:rPr lang="en-US" sz="2400" dirty="0"/>
              <a:t>from the </a:t>
            </a:r>
            <a:r>
              <a:rPr lang="en-US" sz="2400"/>
              <a:t>Modulated wave.</a:t>
            </a:r>
            <a:endParaRPr lang="en-US" sz="2400" dirty="0"/>
          </a:p>
          <a:p>
            <a:endParaRPr lang="en-US" sz="2400" dirty="0"/>
          </a:p>
        </p:txBody>
      </p:sp>
      <p:sp>
        <p:nvSpPr>
          <p:cNvPr id="4" name="Slide Number Placeholder 3">
            <a:extLst>
              <a:ext uri="{FF2B5EF4-FFF2-40B4-BE49-F238E27FC236}">
                <a16:creationId xmlns:a16="http://schemas.microsoft.com/office/drawing/2014/main" id="{E027C6B6-C3CF-5B7E-680D-578F3D42A518}"/>
              </a:ext>
            </a:extLst>
          </p:cNvPr>
          <p:cNvSpPr>
            <a:spLocks noGrp="1"/>
          </p:cNvSpPr>
          <p:nvPr>
            <p:ph type="sldNum" sz="quarter" idx="12"/>
          </p:nvPr>
        </p:nvSpPr>
        <p:spPr/>
        <p:txBody>
          <a:bodyPr/>
          <a:lstStyle/>
          <a:p>
            <a:fld id="{23A3FB42-5A1D-4296-AABE-84EE882786C4}" type="slidenum">
              <a:rPr lang="en-US" smtClean="0"/>
              <a:t>29</a:t>
            </a:fld>
            <a:endParaRPr lang="en-US"/>
          </a:p>
        </p:txBody>
      </p:sp>
    </p:spTree>
    <p:extLst>
      <p:ext uri="{BB962C8B-B14F-4D97-AF65-F5344CB8AC3E}">
        <p14:creationId xmlns:p14="http://schemas.microsoft.com/office/powerpoint/2010/main" val="213543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Method of Assessment</a:t>
            </a:r>
          </a:p>
        </p:txBody>
      </p:sp>
      <p:sp>
        <p:nvSpPr>
          <p:cNvPr id="3" name="Content Placeholder 2"/>
          <p:cNvSpPr>
            <a:spLocks noGrp="1"/>
          </p:cNvSpPr>
          <p:nvPr>
            <p:ph idx="1"/>
          </p:nvPr>
        </p:nvSpPr>
        <p:spPr>
          <a:xfrm>
            <a:off x="646111" y="1597848"/>
            <a:ext cx="8946541" cy="4195481"/>
          </a:xfrm>
        </p:spPr>
        <p:txBody>
          <a:bodyPr>
            <a:normAutofit/>
          </a:bodyPr>
          <a:lstStyle/>
          <a:p>
            <a:pPr marL="514350" indent="-514350">
              <a:buAutoNum type="arabicPeriod"/>
            </a:pPr>
            <a:r>
              <a:rPr lang="en-US" sz="2400" dirty="0"/>
              <a:t>Continuous Assessment : 30%</a:t>
            </a:r>
          </a:p>
          <a:p>
            <a:pPr marL="514350" indent="-514350">
              <a:buAutoNum type="arabicPeriod"/>
            </a:pPr>
            <a:r>
              <a:rPr lang="en-US" sz="2400" dirty="0"/>
              <a:t>End Semester Examination : 70%</a:t>
            </a:r>
          </a:p>
        </p:txBody>
      </p:sp>
      <p:sp>
        <p:nvSpPr>
          <p:cNvPr id="4" name="Slide Number Placeholder 3"/>
          <p:cNvSpPr>
            <a:spLocks noGrp="1"/>
          </p:cNvSpPr>
          <p:nvPr>
            <p:ph type="sldNum" sz="quarter" idx="12"/>
          </p:nvPr>
        </p:nvSpPr>
        <p:spPr/>
        <p:txBody>
          <a:bodyPr/>
          <a:lstStyle/>
          <a:p>
            <a:fld id="{23A3FB42-5A1D-4296-AABE-84EE882786C4}" type="slidenum">
              <a:rPr lang="en-US" smtClean="0"/>
              <a:t>3</a:t>
            </a:fld>
            <a:endParaRPr lang="en-US"/>
          </a:p>
        </p:txBody>
      </p:sp>
    </p:spTree>
    <p:extLst>
      <p:ext uri="{BB962C8B-B14F-4D97-AF65-F5344CB8AC3E}">
        <p14:creationId xmlns:p14="http://schemas.microsoft.com/office/powerpoint/2010/main" val="3978598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11655706" cy="1400530"/>
          </a:xfrm>
        </p:spPr>
        <p:txBody>
          <a:bodyPr/>
          <a:lstStyle/>
          <a:p>
            <a:r>
              <a:rPr lang="en-US" b="1" u="sng" dirty="0"/>
              <a:t>Modulation Index- (Depth of Modulation)</a:t>
            </a:r>
            <a:br>
              <a:rPr lang="en-US" b="1" u="sng" dirty="0"/>
            </a:br>
            <a:br>
              <a:rPr lang="en-US" b="1" u="sng" dirty="0"/>
            </a:br>
            <a:endParaRPr lang="en-US" b="1" u="sng" dirty="0"/>
          </a:p>
        </p:txBody>
      </p:sp>
      <p:sp>
        <p:nvSpPr>
          <p:cNvPr id="3" name="Content Placeholder 2"/>
          <p:cNvSpPr>
            <a:spLocks noGrp="1"/>
          </p:cNvSpPr>
          <p:nvPr>
            <p:ph idx="1"/>
          </p:nvPr>
        </p:nvSpPr>
        <p:spPr>
          <a:xfrm>
            <a:off x="451413" y="1463040"/>
            <a:ext cx="10425693" cy="5394960"/>
          </a:xfrm>
        </p:spPr>
        <p:txBody>
          <a:bodyPr>
            <a:normAutofit fontScale="92500"/>
          </a:bodyPr>
          <a:lstStyle/>
          <a:p>
            <a:pPr>
              <a:lnSpc>
                <a:spcPct val="150000"/>
              </a:lnSpc>
              <a:buFont typeface="Wingdings" pitchFamily="2" charset="2"/>
              <a:buChar char="Ø"/>
            </a:pPr>
            <a:r>
              <a:rPr lang="en-US" sz="2400" dirty="0"/>
              <a:t>A carrier wave, after being modulated, </a:t>
            </a:r>
            <a:r>
              <a:rPr lang="en-US" sz="2400" b="1" dirty="0"/>
              <a:t>if the modulated level is calculated</a:t>
            </a:r>
            <a:r>
              <a:rPr lang="en-US" sz="2400" dirty="0"/>
              <a:t>, then such an attempt is called as </a:t>
            </a:r>
            <a:r>
              <a:rPr lang="en-US" sz="2400" b="1" dirty="0"/>
              <a:t>Modulation Index or Modulation Depth</a:t>
            </a:r>
            <a:r>
              <a:rPr lang="en-US" sz="2400" dirty="0"/>
              <a:t>. It states the </a:t>
            </a:r>
            <a:r>
              <a:rPr lang="en-US" sz="2400" b="1" dirty="0"/>
              <a:t>level of modulation that a carrier wave undergoes</a:t>
            </a:r>
            <a:r>
              <a:rPr lang="en-US" sz="2400" dirty="0"/>
              <a:t>.</a:t>
            </a:r>
          </a:p>
          <a:p>
            <a:pPr>
              <a:lnSpc>
                <a:spcPct val="150000"/>
              </a:lnSpc>
              <a:buFont typeface="Wingdings" pitchFamily="2" charset="2"/>
              <a:buChar char="Ø"/>
            </a:pPr>
            <a:r>
              <a:rPr lang="en-US" sz="2400" dirty="0"/>
              <a:t>The amplitude modulation index is also known as </a:t>
            </a:r>
            <a:r>
              <a:rPr lang="en-US" sz="2400" b="1" dirty="0"/>
              <a:t>depth of modulation, coefficient of modulation, degree of modulation, modulation factor</a:t>
            </a:r>
            <a:r>
              <a:rPr lang="en-US" sz="2400" dirty="0"/>
              <a:t>.</a:t>
            </a:r>
          </a:p>
          <a:p>
            <a:pPr>
              <a:lnSpc>
                <a:spcPct val="150000"/>
              </a:lnSpc>
              <a:buFont typeface="Wingdings" pitchFamily="2" charset="2"/>
              <a:buChar char="Ø"/>
            </a:pPr>
            <a:r>
              <a:rPr lang="en-US" sz="2400" dirty="0"/>
              <a:t>Generally Modulation index is defined as :</a:t>
            </a:r>
          </a:p>
          <a:p>
            <a:pPr marL="457200" lvl="1" indent="0">
              <a:lnSpc>
                <a:spcPct val="150000"/>
              </a:lnSpc>
              <a:buNone/>
            </a:pPr>
            <a:r>
              <a:rPr lang="en-US" sz="2200" b="1" dirty="0"/>
              <a:t>μ = </a:t>
            </a:r>
            <a:r>
              <a:rPr lang="en-US" sz="2200" b="1" dirty="0" err="1"/>
              <a:t>K</a:t>
            </a:r>
            <a:r>
              <a:rPr lang="en-US" sz="1000" b="1" dirty="0" err="1"/>
              <a:t>a</a:t>
            </a:r>
            <a:r>
              <a:rPr lang="en-US" sz="2200" b="1" dirty="0" err="1"/>
              <a:t>.Max</a:t>
            </a:r>
            <a:r>
              <a:rPr lang="en-US" sz="2200" b="1" dirty="0"/>
              <a:t> [m(t)]=</a:t>
            </a:r>
            <a:r>
              <a:rPr lang="en-US" sz="2200" b="1" dirty="0" err="1"/>
              <a:t>K</a:t>
            </a:r>
            <a:r>
              <a:rPr lang="en-US" sz="1000" b="1" dirty="0" err="1"/>
              <a:t>a</a:t>
            </a:r>
            <a:r>
              <a:rPr lang="en-US" sz="2200" b="1" dirty="0" err="1"/>
              <a:t>A</a:t>
            </a:r>
            <a:r>
              <a:rPr lang="en-US" sz="1000" b="1" dirty="0" err="1"/>
              <a:t>m</a:t>
            </a:r>
            <a:endParaRPr lang="en-US" sz="1000" b="1" dirty="0"/>
          </a:p>
          <a:p>
            <a:pPr>
              <a:lnSpc>
                <a:spcPct val="150000"/>
              </a:lnSpc>
              <a:buFont typeface="Wingdings" pitchFamily="2" charset="2"/>
              <a:buChar char="Ø"/>
            </a:pPr>
            <a:r>
              <a:rPr lang="en-US" sz="2400" dirty="0"/>
              <a:t>Where  as: μ = A</a:t>
            </a:r>
            <a:r>
              <a:rPr lang="en-US" sz="1500" dirty="0"/>
              <a:t>m</a:t>
            </a:r>
            <a:r>
              <a:rPr lang="en-US" sz="2400" dirty="0"/>
              <a:t>/A</a:t>
            </a:r>
            <a:r>
              <a:rPr lang="en-US" sz="1200" dirty="0"/>
              <a:t>c </a:t>
            </a:r>
            <a:r>
              <a:rPr lang="en-US" sz="2400" dirty="0"/>
              <a:t>: [Use</a:t>
            </a:r>
            <a:r>
              <a:rPr lang="en-US" sz="2400" b="1" dirty="0"/>
              <a:t> if, </a:t>
            </a:r>
            <a:r>
              <a:rPr lang="en-US" sz="2400" b="1" dirty="0" err="1"/>
              <a:t>Ka</a:t>
            </a:r>
            <a:r>
              <a:rPr lang="en-US" sz="2400" b="1" dirty="0"/>
              <a:t> is not given </a:t>
            </a:r>
            <a:r>
              <a:rPr lang="en-US" sz="2400" dirty="0"/>
              <a:t>at the question]</a:t>
            </a:r>
          </a:p>
          <a:p>
            <a:pPr>
              <a:lnSpc>
                <a:spcPct val="150000"/>
              </a:lnSpc>
              <a:buFont typeface="Wingdings" pitchFamily="2" charset="2"/>
              <a:buChar char="Ø"/>
            </a:pPr>
            <a:endParaRPr lang="en-US" sz="1200" dirty="0"/>
          </a:p>
          <a:p>
            <a:pPr marL="0" indent="0">
              <a:buNone/>
            </a:pPr>
            <a:endParaRPr lang="en-US" dirty="0"/>
          </a:p>
        </p:txBody>
      </p:sp>
      <p:sp>
        <p:nvSpPr>
          <p:cNvPr id="4" name="Slide Number Placeholder 3"/>
          <p:cNvSpPr>
            <a:spLocks noGrp="1"/>
          </p:cNvSpPr>
          <p:nvPr>
            <p:ph type="sldNum" sz="quarter" idx="12"/>
          </p:nvPr>
        </p:nvSpPr>
        <p:spPr/>
        <p:txBody>
          <a:bodyPr/>
          <a:lstStyle/>
          <a:p>
            <a:fld id="{23A3FB42-5A1D-4296-AABE-84EE882786C4}" type="slidenum">
              <a:rPr lang="en-US" smtClean="0"/>
              <a:t>30</a:t>
            </a:fld>
            <a:endParaRPr lang="en-US"/>
          </a:p>
        </p:txBody>
      </p:sp>
    </p:spTree>
    <p:extLst>
      <p:ext uri="{BB962C8B-B14F-4D97-AF65-F5344CB8AC3E}">
        <p14:creationId xmlns:p14="http://schemas.microsoft.com/office/powerpoint/2010/main" val="2422448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399012"/>
            <a:ext cx="9925396" cy="5849388"/>
          </a:xfrm>
        </p:spPr>
        <p:txBody>
          <a:bodyPr>
            <a:normAutofit lnSpcReduction="10000"/>
          </a:bodyPr>
          <a:lstStyle/>
          <a:p>
            <a:pPr>
              <a:buFont typeface="Wingdings" pitchFamily="2" charset="2"/>
              <a:buChar char="Ø"/>
            </a:pPr>
            <a:r>
              <a:rPr lang="en-US" sz="2400" dirty="0"/>
              <a:t>We know that:</a:t>
            </a:r>
          </a:p>
          <a:p>
            <a:pPr>
              <a:buFont typeface="Wingdings" pitchFamily="2" charset="2"/>
              <a:buChar char="Ø"/>
            </a:pPr>
            <a:r>
              <a:rPr lang="en-US" sz="2400" b="1" dirty="0"/>
              <a:t>S(t)=A</a:t>
            </a:r>
            <a:r>
              <a:rPr lang="en-US" sz="1200" b="1" dirty="0"/>
              <a:t>c</a:t>
            </a:r>
            <a:r>
              <a:rPr lang="en-US" sz="2400" b="1" dirty="0"/>
              <a:t>[1+K</a:t>
            </a:r>
            <a:r>
              <a:rPr lang="en-US" sz="1200" b="1" dirty="0"/>
              <a:t>a</a:t>
            </a:r>
            <a:r>
              <a:rPr lang="en-US" sz="2400" b="1" dirty="0"/>
              <a:t>m(t)]cos(2π</a:t>
            </a:r>
            <a:r>
              <a:rPr lang="en-US" sz="2400" b="1" dirty="0" err="1"/>
              <a:t>f</a:t>
            </a:r>
            <a:r>
              <a:rPr lang="en-US" sz="1200" b="1" dirty="0" err="1"/>
              <a:t>c</a:t>
            </a:r>
            <a:r>
              <a:rPr lang="en-US" sz="2400" b="1" dirty="0" err="1"/>
              <a:t>t</a:t>
            </a:r>
            <a:r>
              <a:rPr lang="en-US" sz="2400" b="1" dirty="0"/>
              <a:t>)</a:t>
            </a:r>
            <a:endParaRPr lang="en-US" sz="2400" dirty="0"/>
          </a:p>
          <a:p>
            <a:pPr marL="0" indent="0">
              <a:buNone/>
            </a:pPr>
            <a:r>
              <a:rPr lang="en-US" sz="2400" dirty="0"/>
              <a:t>⇒</a:t>
            </a:r>
            <a:r>
              <a:rPr lang="en-US" sz="2400" b="1" dirty="0"/>
              <a:t>S(t)=A</a:t>
            </a:r>
            <a:r>
              <a:rPr lang="en-US" sz="1200" b="1" dirty="0"/>
              <a:t>c</a:t>
            </a:r>
            <a:r>
              <a:rPr lang="en-US" sz="2400" b="1" dirty="0"/>
              <a:t>[1+μcos(2π</a:t>
            </a:r>
            <a:r>
              <a:rPr lang="en-US" sz="2400" b="1" dirty="0" err="1"/>
              <a:t>f</a:t>
            </a:r>
            <a:r>
              <a:rPr lang="en-US" sz="1200" b="1" dirty="0" err="1"/>
              <a:t>m</a:t>
            </a:r>
            <a:r>
              <a:rPr lang="en-US" sz="2400" b="1" dirty="0" err="1"/>
              <a:t>t</a:t>
            </a:r>
            <a:r>
              <a:rPr lang="en-US" sz="2400" b="1" dirty="0"/>
              <a:t>)]cos(2π</a:t>
            </a:r>
            <a:r>
              <a:rPr lang="en-US" sz="2400" b="1" dirty="0" err="1"/>
              <a:t>f</a:t>
            </a:r>
            <a:r>
              <a:rPr lang="en-US" sz="1200" b="1" dirty="0" err="1"/>
              <a:t>c</a:t>
            </a:r>
            <a:r>
              <a:rPr lang="en-US" sz="2400" b="1" dirty="0" err="1"/>
              <a:t>t</a:t>
            </a:r>
            <a:r>
              <a:rPr lang="en-US" sz="2400" b="1" dirty="0"/>
              <a:t>)</a:t>
            </a:r>
          </a:p>
          <a:p>
            <a:pPr marL="0" indent="0">
              <a:buNone/>
            </a:pPr>
            <a:endParaRPr lang="en-US" sz="2400" dirty="0"/>
          </a:p>
          <a:p>
            <a:pPr>
              <a:buFont typeface="Wingdings" pitchFamily="2" charset="2"/>
              <a:buChar char="Ø"/>
            </a:pPr>
            <a:r>
              <a:rPr lang="en-US" sz="2400" dirty="0"/>
              <a:t>we can write the modulation index as:    </a:t>
            </a:r>
            <a:r>
              <a:rPr lang="en-US" sz="2400" b="1" dirty="0"/>
              <a:t>μ=A</a:t>
            </a:r>
            <a:r>
              <a:rPr lang="en-US" sz="1200" b="1" dirty="0"/>
              <a:t>m</a:t>
            </a:r>
            <a:r>
              <a:rPr lang="en-US" sz="2400" b="1" dirty="0"/>
              <a:t>/A</a:t>
            </a:r>
            <a:r>
              <a:rPr lang="en-US" sz="1200" b="1" dirty="0"/>
              <a:t>c</a:t>
            </a:r>
            <a:endParaRPr lang="en-US" sz="2400" dirty="0"/>
          </a:p>
          <a:p>
            <a:pPr marL="0" indent="0">
              <a:buNone/>
            </a:pPr>
            <a:endParaRPr lang="en-US" sz="2400" dirty="0"/>
          </a:p>
          <a:p>
            <a:pPr>
              <a:buFont typeface="Wingdings" pitchFamily="2" charset="2"/>
              <a:buChar char="Ø"/>
            </a:pPr>
            <a:r>
              <a:rPr lang="en-US" sz="2400" dirty="0"/>
              <a:t>Let </a:t>
            </a:r>
            <a:r>
              <a:rPr lang="en-US" sz="2400" b="1" dirty="0"/>
              <a:t>Emax </a:t>
            </a:r>
            <a:r>
              <a:rPr lang="en-US" sz="2400" dirty="0"/>
              <a:t>and </a:t>
            </a:r>
            <a:r>
              <a:rPr lang="en-US" sz="2400" b="1" dirty="0"/>
              <a:t>Emin</a:t>
            </a:r>
            <a:r>
              <a:rPr lang="en-US" sz="2400" dirty="0"/>
              <a:t> be the </a:t>
            </a:r>
            <a:r>
              <a:rPr lang="en-US" sz="2400" b="1" dirty="0"/>
              <a:t>Maximum</a:t>
            </a:r>
            <a:r>
              <a:rPr lang="en-US" sz="2400" dirty="0"/>
              <a:t> and </a:t>
            </a:r>
            <a:r>
              <a:rPr lang="en-US" sz="2400" b="1" dirty="0"/>
              <a:t>Minimum</a:t>
            </a:r>
            <a:r>
              <a:rPr lang="en-US" sz="2400" dirty="0"/>
              <a:t> amplitudes of the modulated wave and these values are the </a:t>
            </a:r>
            <a:r>
              <a:rPr lang="en-US" sz="2400" b="1" dirty="0"/>
              <a:t>maximum and Minimum values of the Envelope</a:t>
            </a:r>
            <a:r>
              <a:rPr lang="en-US" sz="2400" dirty="0"/>
              <a:t>.{E=</a:t>
            </a:r>
            <a:r>
              <a:rPr lang="en-US" sz="2400" b="1" dirty="0"/>
              <a:t> </a:t>
            </a:r>
            <a:r>
              <a:rPr lang="en-US" sz="2400" dirty="0"/>
              <a:t>A</a:t>
            </a:r>
            <a:r>
              <a:rPr lang="en-US" sz="1200" dirty="0"/>
              <a:t>c</a:t>
            </a:r>
            <a:r>
              <a:rPr lang="en-US" sz="2400" dirty="0"/>
              <a:t>[1+μcos(2π</a:t>
            </a:r>
            <a:r>
              <a:rPr lang="en-US" sz="2400" dirty="0" err="1"/>
              <a:t>f</a:t>
            </a:r>
            <a:r>
              <a:rPr lang="en-US" sz="1200" dirty="0" err="1"/>
              <a:t>m</a:t>
            </a:r>
            <a:r>
              <a:rPr lang="en-US" sz="2400" dirty="0" err="1"/>
              <a:t>t</a:t>
            </a:r>
            <a:r>
              <a:rPr lang="en-US" sz="2400" dirty="0"/>
              <a:t>)]}</a:t>
            </a:r>
          </a:p>
          <a:p>
            <a:pPr marL="0" indent="0">
              <a:buNone/>
            </a:pPr>
            <a:endParaRPr lang="en-US" sz="2400" dirty="0"/>
          </a:p>
          <a:p>
            <a:pPr>
              <a:buFont typeface="Wingdings" pitchFamily="2" charset="2"/>
              <a:buChar char="Ø"/>
            </a:pPr>
            <a:r>
              <a:rPr lang="en-US" sz="2400" dirty="0"/>
              <a:t>We will get the </a:t>
            </a:r>
            <a:r>
              <a:rPr lang="en-US" sz="2400" b="1" dirty="0" err="1"/>
              <a:t>The</a:t>
            </a:r>
            <a:r>
              <a:rPr lang="en-US" sz="2400" b="1" dirty="0"/>
              <a:t> maximum value of the positive envelope </a:t>
            </a:r>
            <a:r>
              <a:rPr lang="en-US" sz="2400" dirty="0"/>
              <a:t>when cos(2π</a:t>
            </a:r>
            <a:r>
              <a:rPr lang="en-US" sz="2400" dirty="0" err="1"/>
              <a:t>f</a:t>
            </a:r>
            <a:r>
              <a:rPr lang="en-US" sz="1200" dirty="0" err="1"/>
              <a:t>m</a:t>
            </a:r>
            <a:r>
              <a:rPr lang="en-US" sz="2400" dirty="0" err="1"/>
              <a:t>t</a:t>
            </a:r>
            <a:r>
              <a:rPr lang="en-US" sz="2400" dirty="0"/>
              <a:t>) is 1:</a:t>
            </a:r>
          </a:p>
          <a:p>
            <a:pPr marL="0" indent="0">
              <a:buNone/>
            </a:pPr>
            <a:r>
              <a:rPr lang="en-US" sz="2400" dirty="0"/>
              <a:t>⇒</a:t>
            </a:r>
            <a:r>
              <a:rPr lang="en-US" sz="2400" b="1" dirty="0"/>
              <a:t>E</a:t>
            </a:r>
            <a:r>
              <a:rPr lang="en-US" sz="1200" b="1" dirty="0"/>
              <a:t>max</a:t>
            </a:r>
            <a:r>
              <a:rPr lang="en-US" sz="2400" dirty="0"/>
              <a:t>=</a:t>
            </a:r>
            <a:r>
              <a:rPr lang="en-US" sz="2400" b="1" dirty="0"/>
              <a:t> </a:t>
            </a:r>
            <a:r>
              <a:rPr lang="en-US" sz="2400" dirty="0"/>
              <a:t>A</a:t>
            </a:r>
            <a:r>
              <a:rPr lang="en-US" sz="1200" dirty="0"/>
              <a:t>c .</a:t>
            </a:r>
            <a:r>
              <a:rPr lang="en-US" sz="2400" dirty="0"/>
              <a:t>[1+μ] </a:t>
            </a:r>
            <a:r>
              <a:rPr lang="en-US" sz="2400" b="1" dirty="0"/>
              <a:t>= </a:t>
            </a:r>
            <a:r>
              <a:rPr lang="en-US" sz="2400" dirty="0" err="1"/>
              <a:t>A</a:t>
            </a:r>
            <a:r>
              <a:rPr lang="en-US" sz="1200" dirty="0" err="1"/>
              <a:t>c</a:t>
            </a:r>
            <a:r>
              <a:rPr lang="en-US" sz="2400" dirty="0" err="1"/>
              <a:t>+A</a:t>
            </a:r>
            <a:r>
              <a:rPr lang="en-US" sz="1200" dirty="0" err="1"/>
              <a:t>m</a:t>
            </a:r>
            <a:endParaRPr lang="en-US" sz="1200" dirty="0"/>
          </a:p>
          <a:p>
            <a:pPr marL="0" indent="0">
              <a:buNone/>
            </a:pPr>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31</a:t>
            </a:fld>
            <a:endParaRPr lang="en-US"/>
          </a:p>
        </p:txBody>
      </p:sp>
    </p:spTree>
    <p:extLst>
      <p:ext uri="{BB962C8B-B14F-4D97-AF65-F5344CB8AC3E}">
        <p14:creationId xmlns:p14="http://schemas.microsoft.com/office/powerpoint/2010/main" val="4135723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698" y="156029"/>
            <a:ext cx="9961842" cy="6038569"/>
          </a:xfrm>
        </p:spPr>
        <p:txBody>
          <a:bodyPr>
            <a:noAutofit/>
          </a:bodyPr>
          <a:lstStyle/>
          <a:p>
            <a:pPr marL="0" indent="0">
              <a:buNone/>
            </a:pPr>
            <a:r>
              <a:rPr lang="en-US" sz="2400" dirty="0"/>
              <a:t>We will get the </a:t>
            </a:r>
            <a:r>
              <a:rPr lang="en-US" sz="2400" b="1" dirty="0" err="1"/>
              <a:t>The</a:t>
            </a:r>
            <a:r>
              <a:rPr lang="en-US" sz="2400" b="1" dirty="0"/>
              <a:t> minimum value of the positive envelope</a:t>
            </a:r>
            <a:r>
              <a:rPr lang="en-US" sz="2400" dirty="0"/>
              <a:t>, when cos(2π</a:t>
            </a:r>
            <a:r>
              <a:rPr lang="en-US" sz="2400" dirty="0" err="1"/>
              <a:t>fmt</a:t>
            </a:r>
            <a:r>
              <a:rPr lang="en-US" sz="2400" dirty="0"/>
              <a:t>) is -1.</a:t>
            </a:r>
          </a:p>
          <a:p>
            <a:pPr marL="0" indent="0">
              <a:buNone/>
            </a:pPr>
            <a:r>
              <a:rPr lang="en-US" sz="2400" dirty="0"/>
              <a:t>⇒</a:t>
            </a:r>
            <a:r>
              <a:rPr lang="en-US" sz="2400" b="1" dirty="0"/>
              <a:t>E</a:t>
            </a:r>
            <a:r>
              <a:rPr lang="en-US" sz="1200" b="1" dirty="0"/>
              <a:t>min</a:t>
            </a:r>
            <a:r>
              <a:rPr lang="en-US" sz="2400" dirty="0"/>
              <a:t>=</a:t>
            </a:r>
            <a:r>
              <a:rPr lang="en-US" sz="2400" b="1" dirty="0"/>
              <a:t> </a:t>
            </a:r>
            <a:r>
              <a:rPr lang="en-US" sz="2400" dirty="0"/>
              <a:t>A</a:t>
            </a:r>
            <a:r>
              <a:rPr lang="en-US" sz="1200" dirty="0"/>
              <a:t>c .</a:t>
            </a:r>
            <a:r>
              <a:rPr lang="en-US" sz="2400" dirty="0"/>
              <a:t>[1-μ] = A</a:t>
            </a:r>
            <a:r>
              <a:rPr lang="en-US" sz="1200" dirty="0"/>
              <a:t>c</a:t>
            </a:r>
            <a:r>
              <a:rPr lang="en-US" sz="2400" dirty="0"/>
              <a:t>−A</a:t>
            </a:r>
            <a:r>
              <a:rPr lang="en-US" sz="1200" dirty="0"/>
              <a:t>m</a:t>
            </a:r>
          </a:p>
          <a:p>
            <a:pPr marL="0" indent="0">
              <a:buNone/>
            </a:pPr>
            <a:endParaRPr lang="en-US" sz="2400" dirty="0"/>
          </a:p>
          <a:p>
            <a:pPr marL="0" indent="0">
              <a:buNone/>
            </a:pPr>
            <a:r>
              <a:rPr lang="en-US" sz="2400" dirty="0"/>
              <a:t>We can get ; Emax + Emin =A</a:t>
            </a:r>
            <a:r>
              <a:rPr lang="en-US" sz="1200" dirty="0"/>
              <a:t>c </a:t>
            </a:r>
            <a:r>
              <a:rPr lang="en-US" sz="2400" dirty="0"/>
              <a:t>+ A</a:t>
            </a:r>
            <a:r>
              <a:rPr lang="en-US" sz="1200" dirty="0"/>
              <a:t>m </a:t>
            </a:r>
            <a:r>
              <a:rPr lang="en-US" sz="2400" dirty="0"/>
              <a:t>+ A</a:t>
            </a:r>
            <a:r>
              <a:rPr lang="en-US" sz="1200" dirty="0"/>
              <a:t>c</a:t>
            </a:r>
            <a:r>
              <a:rPr lang="en-US" sz="2400" dirty="0"/>
              <a:t>− A</a:t>
            </a:r>
            <a:r>
              <a:rPr lang="en-US" sz="1200" dirty="0"/>
              <a:t>m</a:t>
            </a:r>
            <a:r>
              <a:rPr lang="en-US" sz="2400" dirty="0"/>
              <a:t>=2A</a:t>
            </a:r>
            <a:r>
              <a:rPr lang="en-US" sz="1200" dirty="0"/>
              <a:t>c</a:t>
            </a:r>
          </a:p>
          <a:p>
            <a:pPr marL="0" indent="0">
              <a:buNone/>
            </a:pPr>
            <a:r>
              <a:rPr lang="en-US" sz="2400" dirty="0"/>
              <a:t>⇒A</a:t>
            </a:r>
            <a:r>
              <a:rPr lang="en-US" sz="1200" dirty="0"/>
              <a:t>c</a:t>
            </a:r>
            <a:r>
              <a:rPr lang="en-US" sz="2400" dirty="0"/>
              <a:t>=(Emax + Emin)/2 </a:t>
            </a:r>
          </a:p>
          <a:p>
            <a:pPr marL="0" indent="0">
              <a:buNone/>
            </a:pPr>
            <a:endParaRPr lang="en-US" sz="2400" dirty="0"/>
          </a:p>
          <a:p>
            <a:pPr marL="0" indent="0">
              <a:buNone/>
            </a:pPr>
            <a:r>
              <a:rPr lang="en-US" sz="2400" dirty="0"/>
              <a:t>We can get ; Emax−Emin=A</a:t>
            </a:r>
            <a:r>
              <a:rPr lang="en-US" sz="1200" dirty="0"/>
              <a:t>c </a:t>
            </a:r>
            <a:r>
              <a:rPr lang="en-US" sz="2400" dirty="0"/>
              <a:t>+ A</a:t>
            </a:r>
            <a:r>
              <a:rPr lang="en-US" sz="1300" dirty="0"/>
              <a:t>m</a:t>
            </a:r>
            <a:r>
              <a:rPr lang="en-US" sz="2400" dirty="0"/>
              <a:t>−(A</a:t>
            </a:r>
            <a:r>
              <a:rPr lang="en-US" sz="1200" dirty="0"/>
              <a:t>c</a:t>
            </a:r>
            <a:r>
              <a:rPr lang="en-US" sz="2400" dirty="0"/>
              <a:t>−A</a:t>
            </a:r>
            <a:r>
              <a:rPr lang="en-US" sz="1200" dirty="0"/>
              <a:t>m</a:t>
            </a:r>
            <a:r>
              <a:rPr lang="en-US" sz="2400" dirty="0"/>
              <a:t>)=2A</a:t>
            </a:r>
            <a:r>
              <a:rPr lang="en-US" sz="1200" dirty="0"/>
              <a:t>m</a:t>
            </a:r>
          </a:p>
          <a:p>
            <a:pPr marL="0" indent="0">
              <a:buNone/>
            </a:pPr>
            <a:r>
              <a:rPr lang="en-US" sz="2400" dirty="0"/>
              <a:t>⇒A</a:t>
            </a:r>
            <a:r>
              <a:rPr lang="en-US" sz="1200" dirty="0"/>
              <a:t>m</a:t>
            </a:r>
            <a:r>
              <a:rPr lang="en-US" sz="2400" dirty="0"/>
              <a:t>=(Emax−Emin)/2 </a:t>
            </a:r>
          </a:p>
          <a:p>
            <a:pPr marL="0" indent="0">
              <a:buNone/>
            </a:pPr>
            <a:endParaRPr lang="en-US" sz="2400" dirty="0"/>
          </a:p>
          <a:p>
            <a:pPr marL="0" indent="0">
              <a:buNone/>
            </a:pPr>
            <a:r>
              <a:rPr lang="en-US" sz="2400" dirty="0"/>
              <a:t>A</a:t>
            </a:r>
            <a:r>
              <a:rPr lang="en-US" sz="1200" dirty="0"/>
              <a:t>m</a:t>
            </a:r>
            <a:r>
              <a:rPr lang="en-US" sz="2400" dirty="0"/>
              <a:t>/A</a:t>
            </a:r>
            <a:r>
              <a:rPr lang="en-US" sz="1200" dirty="0"/>
              <a:t>c</a:t>
            </a:r>
            <a:r>
              <a:rPr lang="en-US" sz="2400" dirty="0"/>
              <a:t>=(Emax−Emin)/2/(Emax +Emin)/2</a:t>
            </a:r>
          </a:p>
          <a:p>
            <a:pPr marL="0" indent="0">
              <a:buNone/>
            </a:pPr>
            <a:endParaRPr lang="en-US" sz="2400" dirty="0"/>
          </a:p>
          <a:p>
            <a:pPr marL="0" indent="0">
              <a:buNone/>
            </a:pPr>
            <a:r>
              <a:rPr lang="en-US" sz="2800" b="1" dirty="0"/>
              <a:t>		</a:t>
            </a:r>
            <a:r>
              <a:rPr lang="el-GR" sz="2800" b="1" dirty="0"/>
              <a:t>μ=(</a:t>
            </a:r>
            <a:r>
              <a:rPr lang="en-US" sz="2800" b="1" dirty="0"/>
              <a:t>Emax −Emin)/(Emax + Emin): </a:t>
            </a:r>
            <a:r>
              <a:rPr lang="en-US" sz="2400" dirty="0"/>
              <a:t>Another equation for the Modulation Index</a:t>
            </a:r>
          </a:p>
        </p:txBody>
      </p:sp>
      <p:sp>
        <p:nvSpPr>
          <p:cNvPr id="4" name="Slide Number Placeholder 3"/>
          <p:cNvSpPr>
            <a:spLocks noGrp="1"/>
          </p:cNvSpPr>
          <p:nvPr>
            <p:ph type="sldNum" sz="quarter" idx="12"/>
          </p:nvPr>
        </p:nvSpPr>
        <p:spPr/>
        <p:txBody>
          <a:bodyPr/>
          <a:lstStyle/>
          <a:p>
            <a:fld id="{23A3FB42-5A1D-4296-AABE-84EE882786C4}" type="slidenum">
              <a:rPr lang="en-US" smtClean="0"/>
              <a:t>32</a:t>
            </a:fld>
            <a:endParaRPr lang="en-US"/>
          </a:p>
        </p:txBody>
      </p:sp>
    </p:spTree>
    <p:extLst>
      <p:ext uri="{BB962C8B-B14F-4D97-AF65-F5344CB8AC3E}">
        <p14:creationId xmlns:p14="http://schemas.microsoft.com/office/powerpoint/2010/main" val="1836130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971" y="266641"/>
            <a:ext cx="9683569" cy="4195481"/>
          </a:xfrm>
        </p:spPr>
        <p:txBody>
          <a:bodyPr>
            <a:normAutofit/>
          </a:bodyPr>
          <a:lstStyle/>
          <a:p>
            <a:pPr marL="0" indent="0">
              <a:buNone/>
            </a:pPr>
            <a:r>
              <a:rPr lang="en-US" sz="2400" b="1" u="sng" dirty="0"/>
              <a:t>Based on Modulation Index</a:t>
            </a:r>
            <a:r>
              <a:rPr lang="en-US" sz="2400" dirty="0"/>
              <a:t>, there are </a:t>
            </a:r>
            <a:r>
              <a:rPr lang="en-US" sz="2400" b="1" dirty="0"/>
              <a:t>three types of modulation</a:t>
            </a:r>
          </a:p>
          <a:p>
            <a:pPr marL="0" indent="0">
              <a:buNone/>
            </a:pPr>
            <a:r>
              <a:rPr lang="en-US" sz="2400" b="1" dirty="0"/>
              <a:t>Under Modulation : (μ&lt;1)</a:t>
            </a:r>
          </a:p>
          <a:p>
            <a:pPr>
              <a:buFont typeface="Wingdings" pitchFamily="2" charset="2"/>
              <a:buChar char="Ø"/>
            </a:pPr>
            <a:r>
              <a:rPr lang="en-US" sz="2400" dirty="0"/>
              <a:t>Occurs when the maximum amplitude of the message signal or modulating signal is less than the maximum amplitude of the carrier signal (</a:t>
            </a:r>
            <a:r>
              <a:rPr lang="en-US" sz="2400" b="1" dirty="0"/>
              <a:t>A</a:t>
            </a:r>
            <a:r>
              <a:rPr lang="en-US" sz="2400" b="1" baseline="-25000" dirty="0"/>
              <a:t>m </a:t>
            </a:r>
            <a:r>
              <a:rPr lang="en-US" sz="2400" b="1" dirty="0"/>
              <a:t>&lt; A</a:t>
            </a:r>
            <a:r>
              <a:rPr lang="en-US" sz="2400" b="1" baseline="-25000" dirty="0"/>
              <a:t>c</a:t>
            </a:r>
            <a:r>
              <a:rPr lang="en-US" sz="2400" dirty="0"/>
              <a:t>).</a:t>
            </a:r>
          </a:p>
          <a:p>
            <a:pPr>
              <a:buFont typeface="Wingdings" pitchFamily="2" charset="2"/>
              <a:buChar char="Ø"/>
            </a:pPr>
            <a:r>
              <a:rPr lang="en-US" sz="2400" dirty="0"/>
              <a:t>Under-modulation </a:t>
            </a:r>
            <a:r>
              <a:rPr lang="en-US" sz="2400" b="1" dirty="0"/>
              <a:t>causes no distortion</a:t>
            </a:r>
          </a:p>
        </p:txBody>
      </p:sp>
      <p:sp>
        <p:nvSpPr>
          <p:cNvPr id="4" name="Slide Number Placeholder 3"/>
          <p:cNvSpPr>
            <a:spLocks noGrp="1"/>
          </p:cNvSpPr>
          <p:nvPr>
            <p:ph type="sldNum" sz="quarter" idx="12"/>
          </p:nvPr>
        </p:nvSpPr>
        <p:spPr/>
        <p:txBody>
          <a:bodyPr/>
          <a:lstStyle/>
          <a:p>
            <a:fld id="{23A3FB42-5A1D-4296-AABE-84EE882786C4}" type="slidenum">
              <a:rPr lang="en-US" smtClean="0"/>
              <a:t>33</a:t>
            </a:fld>
            <a:endParaRPr lang="en-US"/>
          </a:p>
        </p:txBody>
      </p:sp>
      <p:pic>
        <p:nvPicPr>
          <p:cNvPr id="1028" name="Picture 4" descr="C:\Users\Hp\Desktop\under 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742" y="3108823"/>
            <a:ext cx="5942640" cy="3638833"/>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C9CFF2-A257-4EBA-8A09-3CA9BF024707}"/>
                  </a:ext>
                </a:extLst>
              </p14:cNvPr>
              <p14:cNvContentPartPr/>
              <p14:nvPr/>
            </p14:nvContentPartPr>
            <p14:xfrm>
              <a:off x="10982302" y="4255937"/>
              <a:ext cx="360" cy="360"/>
            </p14:xfrm>
          </p:contentPart>
        </mc:Choice>
        <mc:Fallback xmlns="">
          <p:pic>
            <p:nvPicPr>
              <p:cNvPr id="2" name="Ink 1">
                <a:extLst>
                  <a:ext uri="{FF2B5EF4-FFF2-40B4-BE49-F238E27FC236}">
                    <a16:creationId xmlns:a16="http://schemas.microsoft.com/office/drawing/2014/main" id="{BDC9CFF2-A257-4EBA-8A09-3CA9BF024707}"/>
                  </a:ext>
                </a:extLst>
              </p:cNvPr>
              <p:cNvPicPr/>
              <p:nvPr/>
            </p:nvPicPr>
            <p:blipFill>
              <a:blip r:embed="rId5"/>
              <a:stretch>
                <a:fillRect/>
              </a:stretch>
            </p:blipFill>
            <p:spPr>
              <a:xfrm>
                <a:off x="10973662" y="4247297"/>
                <a:ext cx="18000" cy="18000"/>
              </a:xfrm>
              <a:prstGeom prst="rect">
                <a:avLst/>
              </a:prstGeom>
            </p:spPr>
          </p:pic>
        </mc:Fallback>
      </mc:AlternateContent>
    </p:spTree>
    <p:extLst>
      <p:ext uri="{BB962C8B-B14F-4D97-AF65-F5344CB8AC3E}">
        <p14:creationId xmlns:p14="http://schemas.microsoft.com/office/powerpoint/2010/main" val="392167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584" y="295951"/>
            <a:ext cx="8946541" cy="4195481"/>
          </a:xfrm>
        </p:spPr>
        <p:txBody>
          <a:bodyPr>
            <a:normAutofit/>
          </a:bodyPr>
          <a:lstStyle/>
          <a:p>
            <a:pPr marL="0" indent="0">
              <a:buNone/>
            </a:pPr>
            <a:r>
              <a:rPr lang="en-US" sz="2400" b="1" u="sng" dirty="0"/>
              <a:t>Perfect modulation (μ=1)</a:t>
            </a:r>
          </a:p>
          <a:p>
            <a:r>
              <a:rPr lang="en-US" sz="2400" dirty="0"/>
              <a:t>Occurs when the maximum amplitude of the message signal or modulating signal is </a:t>
            </a:r>
            <a:r>
              <a:rPr lang="en-US" sz="2400" b="1" dirty="0"/>
              <a:t>exactly equal </a:t>
            </a:r>
            <a:r>
              <a:rPr lang="en-US" sz="2400" dirty="0"/>
              <a:t>to the maximum amplitude of the carrier signal (A</a:t>
            </a:r>
            <a:r>
              <a:rPr lang="en-US" sz="1200" dirty="0"/>
              <a:t>m</a:t>
            </a:r>
            <a:r>
              <a:rPr lang="en-US" sz="2400" dirty="0"/>
              <a:t> = A</a:t>
            </a:r>
            <a:r>
              <a:rPr lang="en-US" sz="1200" dirty="0"/>
              <a:t>c</a:t>
            </a:r>
            <a:r>
              <a:rPr lang="en-US" sz="2400" dirty="0"/>
              <a:t>).</a:t>
            </a:r>
          </a:p>
          <a:p>
            <a:r>
              <a:rPr lang="en-US" sz="2400" dirty="0"/>
              <a:t>Perfect-modulation </a:t>
            </a:r>
            <a:r>
              <a:rPr lang="en-US" sz="2400" b="1" dirty="0"/>
              <a:t>causes no distortion</a:t>
            </a:r>
          </a:p>
          <a:p>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34</a:t>
            </a:fld>
            <a:endParaRPr lang="en-US"/>
          </a:p>
        </p:txBody>
      </p:sp>
      <p:pic>
        <p:nvPicPr>
          <p:cNvPr id="1027" name="Picture 3" descr="C:\Users\Hp\Desktop\perfect modu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786" y="3059998"/>
            <a:ext cx="5359605" cy="3256334"/>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82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4691" y="196816"/>
            <a:ext cx="9657849" cy="4195481"/>
          </a:xfrm>
        </p:spPr>
        <p:txBody>
          <a:bodyPr>
            <a:normAutofit/>
          </a:bodyPr>
          <a:lstStyle/>
          <a:p>
            <a:pPr marL="0" indent="0">
              <a:buNone/>
            </a:pPr>
            <a:r>
              <a:rPr lang="en-US" sz="2400" b="1" u="sng" dirty="0"/>
              <a:t>Over Modulation (μ&gt;1)</a:t>
            </a:r>
          </a:p>
          <a:p>
            <a:pPr>
              <a:buFont typeface="Wingdings" pitchFamily="2" charset="2"/>
              <a:buChar char="Ø"/>
            </a:pPr>
            <a:r>
              <a:rPr lang="en-US" sz="2400" dirty="0"/>
              <a:t>Occurs when the maximum amplitude of the message signal or modulating signal is greater than the maximum amplitude of the carrier signal (A</a:t>
            </a:r>
            <a:r>
              <a:rPr lang="en-US" sz="2400" baseline="-25000" dirty="0"/>
              <a:t>m </a:t>
            </a:r>
            <a:r>
              <a:rPr lang="en-US" sz="2400" dirty="0"/>
              <a:t>&gt; A</a:t>
            </a:r>
            <a:r>
              <a:rPr lang="en-US" sz="2400" baseline="-25000" dirty="0"/>
              <a:t>c</a:t>
            </a:r>
            <a:r>
              <a:rPr lang="en-US" sz="2400" dirty="0"/>
              <a:t>).</a:t>
            </a:r>
          </a:p>
          <a:p>
            <a:pPr>
              <a:buFont typeface="Wingdings" pitchFamily="2" charset="2"/>
              <a:buChar char="Ø"/>
            </a:pPr>
            <a:r>
              <a:rPr lang="en-US" sz="2400" b="1" dirty="0"/>
              <a:t>causes severe distortion </a:t>
            </a:r>
            <a:r>
              <a:rPr lang="en-US" sz="2400" dirty="0"/>
              <a:t>of the waveform of the message signal </a:t>
            </a:r>
            <a:r>
              <a:rPr lang="en-US" sz="2400" b="1" dirty="0"/>
              <a:t>which results in data loss</a:t>
            </a:r>
          </a:p>
        </p:txBody>
      </p:sp>
      <p:sp>
        <p:nvSpPr>
          <p:cNvPr id="4" name="Slide Number Placeholder 3"/>
          <p:cNvSpPr>
            <a:spLocks noGrp="1"/>
          </p:cNvSpPr>
          <p:nvPr>
            <p:ph type="sldNum" sz="quarter" idx="12"/>
          </p:nvPr>
        </p:nvSpPr>
        <p:spPr/>
        <p:txBody>
          <a:bodyPr/>
          <a:lstStyle/>
          <a:p>
            <a:fld id="{23A3FB42-5A1D-4296-AABE-84EE882786C4}" type="slidenum">
              <a:rPr lang="en-US" smtClean="0"/>
              <a:t>35</a:t>
            </a:fld>
            <a:endParaRPr lang="en-US"/>
          </a:p>
        </p:txBody>
      </p:sp>
      <p:pic>
        <p:nvPicPr>
          <p:cNvPr id="1026" name="Picture 2" descr="C:\Users\Hp\Desktop\over m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992" y="2863565"/>
            <a:ext cx="5544552" cy="3087554"/>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598715" y="6106182"/>
            <a:ext cx="11435442" cy="646331"/>
          </a:xfrm>
          <a:prstGeom prst="rect">
            <a:avLst/>
          </a:prstGeom>
        </p:spPr>
        <p:txBody>
          <a:bodyPr wrap="square">
            <a:spAutoFit/>
          </a:bodyPr>
          <a:lstStyle/>
          <a:p>
            <a:r>
              <a:rPr lang="en-US" b="1" dirty="0"/>
              <a:t>In over-modulation, the carrier wave experiences 180° phase reversals where, the carrier level falls below the zero point.</a:t>
            </a: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21F37832-A097-49BF-B525-B6D943B523A2}"/>
                  </a:ext>
                </a:extLst>
              </p14:cNvPr>
              <p14:cNvContentPartPr/>
              <p14:nvPr/>
            </p14:nvContentPartPr>
            <p14:xfrm>
              <a:off x="-106418" y="2221937"/>
              <a:ext cx="360" cy="360"/>
            </p14:xfrm>
          </p:contentPart>
        </mc:Choice>
        <mc:Fallback xmlns="">
          <p:pic>
            <p:nvPicPr>
              <p:cNvPr id="29" name="Ink 28">
                <a:extLst>
                  <a:ext uri="{FF2B5EF4-FFF2-40B4-BE49-F238E27FC236}">
                    <a16:creationId xmlns:a16="http://schemas.microsoft.com/office/drawing/2014/main" id="{21F37832-A097-49BF-B525-B6D943B523A2}"/>
                  </a:ext>
                </a:extLst>
              </p:cNvPr>
              <p:cNvPicPr/>
              <p:nvPr/>
            </p:nvPicPr>
            <p:blipFill>
              <a:blip r:embed="rId9"/>
              <a:stretch>
                <a:fillRect/>
              </a:stretch>
            </p:blipFill>
            <p:spPr>
              <a:xfrm>
                <a:off x="-115418" y="2212937"/>
                <a:ext cx="18000" cy="18000"/>
              </a:xfrm>
              <a:prstGeom prst="rect">
                <a:avLst/>
              </a:prstGeom>
            </p:spPr>
          </p:pic>
        </mc:Fallback>
      </mc:AlternateContent>
    </p:spTree>
    <p:extLst>
      <p:ext uri="{BB962C8B-B14F-4D97-AF65-F5344CB8AC3E}">
        <p14:creationId xmlns:p14="http://schemas.microsoft.com/office/powerpoint/2010/main" val="31658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971" y="266641"/>
            <a:ext cx="9683569" cy="4195481"/>
          </a:xfrm>
        </p:spPr>
        <p:txBody>
          <a:bodyPr>
            <a:normAutofit/>
          </a:bodyPr>
          <a:lstStyle/>
          <a:p>
            <a:pPr marL="0" indent="0">
              <a:buNone/>
            </a:pPr>
            <a:r>
              <a:rPr lang="en-US" sz="2400" b="1" u="sng" dirty="0"/>
              <a:t>Effect of Modulation Index on AM Envelope</a:t>
            </a:r>
          </a:p>
        </p:txBody>
      </p:sp>
      <p:sp>
        <p:nvSpPr>
          <p:cNvPr id="4" name="Slide Number Placeholder 3"/>
          <p:cNvSpPr>
            <a:spLocks noGrp="1"/>
          </p:cNvSpPr>
          <p:nvPr>
            <p:ph type="sldNum" sz="quarter" idx="12"/>
          </p:nvPr>
        </p:nvSpPr>
        <p:spPr/>
        <p:txBody>
          <a:bodyPr/>
          <a:lstStyle/>
          <a:p>
            <a:fld id="{23A3FB42-5A1D-4296-AABE-84EE882786C4}" type="slidenum">
              <a:rPr lang="en-US" smtClean="0"/>
              <a:t>36</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C9CFF2-A257-4EBA-8A09-3CA9BF024707}"/>
                  </a:ext>
                </a:extLst>
              </p14:cNvPr>
              <p14:cNvContentPartPr/>
              <p14:nvPr/>
            </p14:nvContentPartPr>
            <p14:xfrm>
              <a:off x="10982302" y="4255937"/>
              <a:ext cx="360" cy="360"/>
            </p14:xfrm>
          </p:contentPart>
        </mc:Choice>
        <mc:Fallback xmlns="">
          <p:pic>
            <p:nvPicPr>
              <p:cNvPr id="2" name="Ink 1">
                <a:extLst>
                  <a:ext uri="{FF2B5EF4-FFF2-40B4-BE49-F238E27FC236}">
                    <a16:creationId xmlns:a16="http://schemas.microsoft.com/office/drawing/2014/main" id="{BDC9CFF2-A257-4EBA-8A09-3CA9BF024707}"/>
                  </a:ext>
                </a:extLst>
              </p:cNvPr>
              <p:cNvPicPr/>
              <p:nvPr/>
            </p:nvPicPr>
            <p:blipFill>
              <a:blip r:embed="rId5"/>
              <a:stretch>
                <a:fillRect/>
              </a:stretch>
            </p:blipFill>
            <p:spPr>
              <a:xfrm>
                <a:off x="10973662" y="4247297"/>
                <a:ext cx="18000" cy="18000"/>
              </a:xfrm>
              <a:prstGeom prst="rect">
                <a:avLst/>
              </a:prstGeom>
            </p:spPr>
          </p:pic>
        </mc:Fallback>
      </mc:AlternateContent>
      <p:pic>
        <p:nvPicPr>
          <p:cNvPr id="6" name="Picture 5">
            <a:extLst>
              <a:ext uri="{FF2B5EF4-FFF2-40B4-BE49-F238E27FC236}">
                <a16:creationId xmlns:a16="http://schemas.microsoft.com/office/drawing/2014/main" id="{D1CF5B22-EA8C-898B-5286-96E5CEAD1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70" y="1053038"/>
            <a:ext cx="10047155" cy="5653236"/>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5FA33A6-D789-E056-BD35-32F52C1DB643}"/>
                  </a:ext>
                </a:extLst>
              </p14:cNvPr>
              <p14:cNvContentPartPr/>
              <p14:nvPr/>
            </p14:nvContentPartPr>
            <p14:xfrm>
              <a:off x="11256446" y="2861789"/>
              <a:ext cx="360" cy="360"/>
            </p14:xfrm>
          </p:contentPart>
        </mc:Choice>
        <mc:Fallback xmlns="">
          <p:pic>
            <p:nvPicPr>
              <p:cNvPr id="7" name="Ink 6">
                <a:extLst>
                  <a:ext uri="{FF2B5EF4-FFF2-40B4-BE49-F238E27FC236}">
                    <a16:creationId xmlns:a16="http://schemas.microsoft.com/office/drawing/2014/main" id="{B5FA33A6-D789-E056-BD35-32F52C1DB643}"/>
                  </a:ext>
                </a:extLst>
              </p:cNvPr>
              <p:cNvPicPr/>
              <p:nvPr/>
            </p:nvPicPr>
            <p:blipFill>
              <a:blip r:embed="rId8"/>
              <a:stretch>
                <a:fillRect/>
              </a:stretch>
            </p:blipFill>
            <p:spPr>
              <a:xfrm>
                <a:off x="11220806" y="2825789"/>
                <a:ext cx="72000" cy="72000"/>
              </a:xfrm>
              <a:prstGeom prst="rect">
                <a:avLst/>
              </a:prstGeom>
            </p:spPr>
          </p:pic>
        </mc:Fallback>
      </mc:AlternateContent>
      <p:grpSp>
        <p:nvGrpSpPr>
          <p:cNvPr id="10" name="Group 9">
            <a:extLst>
              <a:ext uri="{FF2B5EF4-FFF2-40B4-BE49-F238E27FC236}">
                <a16:creationId xmlns:a16="http://schemas.microsoft.com/office/drawing/2014/main" id="{E7E9BE5B-0E69-DCB7-59AD-3255A273B51C}"/>
              </a:ext>
            </a:extLst>
          </p:cNvPr>
          <p:cNvGrpSpPr/>
          <p:nvPr/>
        </p:nvGrpSpPr>
        <p:grpSpPr>
          <a:xfrm>
            <a:off x="5329046" y="2119829"/>
            <a:ext cx="656280" cy="631800"/>
            <a:chOff x="5329046" y="2119829"/>
            <a:chExt cx="656280" cy="631800"/>
          </a:xfrm>
        </p:grpSpPr>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960F038-C087-0E87-3FFB-1DD9B9DF8BAB}"/>
                    </a:ext>
                  </a:extLst>
                </p14:cNvPr>
                <p14:cNvContentPartPr/>
                <p14:nvPr/>
              </p14:nvContentPartPr>
              <p14:xfrm>
                <a:off x="5329046" y="2119829"/>
                <a:ext cx="507960" cy="418680"/>
              </p14:xfrm>
            </p:contentPart>
          </mc:Choice>
          <mc:Fallback xmlns="">
            <p:pic>
              <p:nvPicPr>
                <p:cNvPr id="8" name="Ink 7">
                  <a:extLst>
                    <a:ext uri="{FF2B5EF4-FFF2-40B4-BE49-F238E27FC236}">
                      <a16:creationId xmlns:a16="http://schemas.microsoft.com/office/drawing/2014/main" id="{4960F038-C087-0E87-3FFB-1DD9B9DF8BAB}"/>
                    </a:ext>
                  </a:extLst>
                </p:cNvPr>
                <p:cNvPicPr/>
                <p:nvPr/>
              </p:nvPicPr>
              <p:blipFill>
                <a:blip r:embed="rId10"/>
                <a:stretch>
                  <a:fillRect/>
                </a:stretch>
              </p:blipFill>
              <p:spPr>
                <a:xfrm>
                  <a:off x="5293046" y="2083829"/>
                  <a:ext cx="5796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CA67F2C-545B-347E-3780-7600207816E9}"/>
                    </a:ext>
                  </a:extLst>
                </p14:cNvPr>
                <p14:cNvContentPartPr/>
                <p14:nvPr/>
              </p14:nvContentPartPr>
              <p14:xfrm>
                <a:off x="5820806" y="2459309"/>
                <a:ext cx="164520" cy="292320"/>
              </p14:xfrm>
            </p:contentPart>
          </mc:Choice>
          <mc:Fallback xmlns="">
            <p:pic>
              <p:nvPicPr>
                <p:cNvPr id="9" name="Ink 8">
                  <a:extLst>
                    <a:ext uri="{FF2B5EF4-FFF2-40B4-BE49-F238E27FC236}">
                      <a16:creationId xmlns:a16="http://schemas.microsoft.com/office/drawing/2014/main" id="{BCA67F2C-545B-347E-3780-7600207816E9}"/>
                    </a:ext>
                  </a:extLst>
                </p:cNvPr>
                <p:cNvPicPr/>
                <p:nvPr/>
              </p:nvPicPr>
              <p:blipFill>
                <a:blip r:embed="rId12"/>
                <a:stretch>
                  <a:fillRect/>
                </a:stretch>
              </p:blipFill>
              <p:spPr>
                <a:xfrm>
                  <a:off x="5784806" y="2423309"/>
                  <a:ext cx="236160" cy="363960"/>
                </a:xfrm>
                <a:prstGeom prst="rect">
                  <a:avLst/>
                </a:prstGeom>
              </p:spPr>
            </p:pic>
          </mc:Fallback>
        </mc:AlternateContent>
      </p:grpSp>
      <p:grpSp>
        <p:nvGrpSpPr>
          <p:cNvPr id="15" name="Group 14">
            <a:extLst>
              <a:ext uri="{FF2B5EF4-FFF2-40B4-BE49-F238E27FC236}">
                <a16:creationId xmlns:a16="http://schemas.microsoft.com/office/drawing/2014/main" id="{581FBCCD-0FEF-03B7-2DC4-344F317C0753}"/>
              </a:ext>
            </a:extLst>
          </p:cNvPr>
          <p:cNvGrpSpPr/>
          <p:nvPr/>
        </p:nvGrpSpPr>
        <p:grpSpPr>
          <a:xfrm>
            <a:off x="6212486" y="2633909"/>
            <a:ext cx="730440" cy="262440"/>
            <a:chOff x="6212486" y="2633909"/>
            <a:chExt cx="730440" cy="26244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9793F575-56F9-6D46-352A-EDED306A0C66}"/>
                    </a:ext>
                  </a:extLst>
                </p14:cNvPr>
                <p14:cNvContentPartPr/>
                <p14:nvPr/>
              </p14:nvContentPartPr>
              <p14:xfrm>
                <a:off x="6212486" y="2701589"/>
                <a:ext cx="196920" cy="194760"/>
              </p14:xfrm>
            </p:contentPart>
          </mc:Choice>
          <mc:Fallback xmlns="">
            <p:pic>
              <p:nvPicPr>
                <p:cNvPr id="11" name="Ink 10">
                  <a:extLst>
                    <a:ext uri="{FF2B5EF4-FFF2-40B4-BE49-F238E27FC236}">
                      <a16:creationId xmlns:a16="http://schemas.microsoft.com/office/drawing/2014/main" id="{9793F575-56F9-6D46-352A-EDED306A0C66}"/>
                    </a:ext>
                  </a:extLst>
                </p:cNvPr>
                <p:cNvPicPr/>
                <p:nvPr/>
              </p:nvPicPr>
              <p:blipFill>
                <a:blip r:embed="rId14"/>
                <a:stretch>
                  <a:fillRect/>
                </a:stretch>
              </p:blipFill>
              <p:spPr>
                <a:xfrm>
                  <a:off x="6194486" y="2683949"/>
                  <a:ext cx="2325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15A0245-3CD6-64E6-C1D5-FB0057026965}"/>
                    </a:ext>
                  </a:extLst>
                </p14:cNvPr>
                <p14:cNvContentPartPr/>
                <p14:nvPr/>
              </p14:nvContentPartPr>
              <p14:xfrm>
                <a:off x="6655646" y="2730749"/>
                <a:ext cx="88560" cy="108360"/>
              </p14:xfrm>
            </p:contentPart>
          </mc:Choice>
          <mc:Fallback xmlns="">
            <p:pic>
              <p:nvPicPr>
                <p:cNvPr id="12" name="Ink 11">
                  <a:extLst>
                    <a:ext uri="{FF2B5EF4-FFF2-40B4-BE49-F238E27FC236}">
                      <a16:creationId xmlns:a16="http://schemas.microsoft.com/office/drawing/2014/main" id="{B15A0245-3CD6-64E6-C1D5-FB0057026965}"/>
                    </a:ext>
                  </a:extLst>
                </p:cNvPr>
                <p:cNvPicPr/>
                <p:nvPr/>
              </p:nvPicPr>
              <p:blipFill>
                <a:blip r:embed="rId16"/>
                <a:stretch>
                  <a:fillRect/>
                </a:stretch>
              </p:blipFill>
              <p:spPr>
                <a:xfrm>
                  <a:off x="6638006" y="2713109"/>
                  <a:ext cx="124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4F050FDE-D441-E31F-4A87-B80B3A925EDE}"/>
                    </a:ext>
                  </a:extLst>
                </p14:cNvPr>
                <p14:cNvContentPartPr/>
                <p14:nvPr/>
              </p14:nvContentPartPr>
              <p14:xfrm>
                <a:off x="6563486" y="2672429"/>
                <a:ext cx="360" cy="360"/>
              </p14:xfrm>
            </p:contentPart>
          </mc:Choice>
          <mc:Fallback xmlns="">
            <p:pic>
              <p:nvPicPr>
                <p:cNvPr id="13" name="Ink 12">
                  <a:extLst>
                    <a:ext uri="{FF2B5EF4-FFF2-40B4-BE49-F238E27FC236}">
                      <a16:creationId xmlns:a16="http://schemas.microsoft.com/office/drawing/2014/main" id="{4F050FDE-D441-E31F-4A87-B80B3A925EDE}"/>
                    </a:ext>
                  </a:extLst>
                </p:cNvPr>
                <p:cNvPicPr/>
                <p:nvPr/>
              </p:nvPicPr>
              <p:blipFill>
                <a:blip r:embed="rId18"/>
                <a:stretch>
                  <a:fillRect/>
                </a:stretch>
              </p:blipFill>
              <p:spPr>
                <a:xfrm>
                  <a:off x="6545486" y="265478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C7F87FD-D949-65CA-5159-2EEE0D8892DF}"/>
                    </a:ext>
                  </a:extLst>
                </p14:cNvPr>
                <p14:cNvContentPartPr/>
                <p14:nvPr/>
              </p14:nvContentPartPr>
              <p14:xfrm>
                <a:off x="6728366" y="2633909"/>
                <a:ext cx="214560" cy="43200"/>
              </p14:xfrm>
            </p:contentPart>
          </mc:Choice>
          <mc:Fallback xmlns="">
            <p:pic>
              <p:nvPicPr>
                <p:cNvPr id="14" name="Ink 13">
                  <a:extLst>
                    <a:ext uri="{FF2B5EF4-FFF2-40B4-BE49-F238E27FC236}">
                      <a16:creationId xmlns:a16="http://schemas.microsoft.com/office/drawing/2014/main" id="{3C7F87FD-D949-65CA-5159-2EEE0D8892DF}"/>
                    </a:ext>
                  </a:extLst>
                </p:cNvPr>
                <p:cNvPicPr/>
                <p:nvPr/>
              </p:nvPicPr>
              <p:blipFill>
                <a:blip r:embed="rId20"/>
                <a:stretch>
                  <a:fillRect/>
                </a:stretch>
              </p:blipFill>
              <p:spPr>
                <a:xfrm>
                  <a:off x="6710726" y="2615909"/>
                  <a:ext cx="25020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2D5F62E6-740F-23BE-FCA8-7B18CB780660}"/>
                  </a:ext>
                </a:extLst>
              </p14:cNvPr>
              <p14:cNvContentPartPr/>
              <p14:nvPr/>
            </p14:nvContentPartPr>
            <p14:xfrm>
              <a:off x="-569914" y="1345469"/>
              <a:ext cx="360" cy="360"/>
            </p14:xfrm>
          </p:contentPart>
        </mc:Choice>
        <mc:Fallback xmlns="">
          <p:pic>
            <p:nvPicPr>
              <p:cNvPr id="21" name="Ink 20">
                <a:extLst>
                  <a:ext uri="{FF2B5EF4-FFF2-40B4-BE49-F238E27FC236}">
                    <a16:creationId xmlns:a16="http://schemas.microsoft.com/office/drawing/2014/main" id="{2D5F62E6-740F-23BE-FCA8-7B18CB780660}"/>
                  </a:ext>
                </a:extLst>
              </p:cNvPr>
              <p:cNvPicPr/>
              <p:nvPr/>
            </p:nvPicPr>
            <p:blipFill>
              <a:blip r:embed="rId18"/>
              <a:stretch>
                <a:fillRect/>
              </a:stretch>
            </p:blipFill>
            <p:spPr>
              <a:xfrm>
                <a:off x="-587554" y="1327829"/>
                <a:ext cx="36000" cy="36000"/>
              </a:xfrm>
              <a:prstGeom prst="rect">
                <a:avLst/>
              </a:prstGeom>
            </p:spPr>
          </p:pic>
        </mc:Fallback>
      </mc:AlternateContent>
      <p:grpSp>
        <p:nvGrpSpPr>
          <p:cNvPr id="24" name="Group 23">
            <a:extLst>
              <a:ext uri="{FF2B5EF4-FFF2-40B4-BE49-F238E27FC236}">
                <a16:creationId xmlns:a16="http://schemas.microsoft.com/office/drawing/2014/main" id="{554CE257-B140-04CA-6FF5-7E402138A370}"/>
              </a:ext>
            </a:extLst>
          </p:cNvPr>
          <p:cNvGrpSpPr/>
          <p:nvPr/>
        </p:nvGrpSpPr>
        <p:grpSpPr>
          <a:xfrm>
            <a:off x="3963634" y="5664749"/>
            <a:ext cx="126720" cy="199080"/>
            <a:chOff x="3963634" y="5664749"/>
            <a:chExt cx="126720" cy="199080"/>
          </a:xfrm>
        </p:grpSpPr>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A2FEBDC7-343B-24E9-143E-3DE771B6742D}"/>
                    </a:ext>
                  </a:extLst>
                </p14:cNvPr>
                <p14:cNvContentPartPr/>
                <p14:nvPr/>
              </p14:nvContentPartPr>
              <p14:xfrm>
                <a:off x="3963634" y="5679509"/>
                <a:ext cx="126720" cy="165960"/>
              </p14:xfrm>
            </p:contentPart>
          </mc:Choice>
          <mc:Fallback xmlns="">
            <p:pic>
              <p:nvPicPr>
                <p:cNvPr id="22" name="Ink 21">
                  <a:extLst>
                    <a:ext uri="{FF2B5EF4-FFF2-40B4-BE49-F238E27FC236}">
                      <a16:creationId xmlns:a16="http://schemas.microsoft.com/office/drawing/2014/main" id="{A2FEBDC7-343B-24E9-143E-3DE771B6742D}"/>
                    </a:ext>
                  </a:extLst>
                </p:cNvPr>
                <p:cNvPicPr/>
                <p:nvPr/>
              </p:nvPicPr>
              <p:blipFill>
                <a:blip r:embed="rId23"/>
                <a:stretch>
                  <a:fillRect/>
                </a:stretch>
              </p:blipFill>
              <p:spPr>
                <a:xfrm>
                  <a:off x="3945994" y="5661869"/>
                  <a:ext cx="1623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2BCEF488-5D06-6362-7013-66A12106E2A0}"/>
                    </a:ext>
                  </a:extLst>
                </p14:cNvPr>
                <p14:cNvContentPartPr/>
                <p14:nvPr/>
              </p14:nvContentPartPr>
              <p14:xfrm>
                <a:off x="3992794" y="5664749"/>
                <a:ext cx="83880" cy="199080"/>
              </p14:xfrm>
            </p:contentPart>
          </mc:Choice>
          <mc:Fallback xmlns="">
            <p:pic>
              <p:nvPicPr>
                <p:cNvPr id="23" name="Ink 22">
                  <a:extLst>
                    <a:ext uri="{FF2B5EF4-FFF2-40B4-BE49-F238E27FC236}">
                      <a16:creationId xmlns:a16="http://schemas.microsoft.com/office/drawing/2014/main" id="{2BCEF488-5D06-6362-7013-66A12106E2A0}"/>
                    </a:ext>
                  </a:extLst>
                </p:cNvPr>
                <p:cNvPicPr/>
                <p:nvPr/>
              </p:nvPicPr>
              <p:blipFill>
                <a:blip r:embed="rId25"/>
                <a:stretch>
                  <a:fillRect/>
                </a:stretch>
              </p:blipFill>
              <p:spPr>
                <a:xfrm>
                  <a:off x="3975154" y="5647109"/>
                  <a:ext cx="119520" cy="234720"/>
                </a:xfrm>
                <a:prstGeom prst="rect">
                  <a:avLst/>
                </a:prstGeom>
              </p:spPr>
            </p:pic>
          </mc:Fallback>
        </mc:AlternateContent>
      </p:grpSp>
    </p:spTree>
    <p:extLst>
      <p:ext uri="{BB962C8B-B14F-4D97-AF65-F5344CB8AC3E}">
        <p14:creationId xmlns:p14="http://schemas.microsoft.com/office/powerpoint/2010/main" val="572685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971" y="266641"/>
            <a:ext cx="9683569" cy="4195481"/>
          </a:xfrm>
        </p:spPr>
        <p:txBody>
          <a:bodyPr>
            <a:normAutofit/>
          </a:bodyPr>
          <a:lstStyle/>
          <a:p>
            <a:pPr marL="0" indent="0">
              <a:buNone/>
            </a:pPr>
            <a:r>
              <a:rPr lang="en-US" sz="2400" b="1" u="sng" dirty="0"/>
              <a:t>Effect of Modulation Index on AM Envelope</a:t>
            </a:r>
          </a:p>
        </p:txBody>
      </p:sp>
      <p:sp>
        <p:nvSpPr>
          <p:cNvPr id="4" name="Slide Number Placeholder 3"/>
          <p:cNvSpPr>
            <a:spLocks noGrp="1"/>
          </p:cNvSpPr>
          <p:nvPr>
            <p:ph type="sldNum" sz="quarter" idx="12"/>
          </p:nvPr>
        </p:nvSpPr>
        <p:spPr/>
        <p:txBody>
          <a:bodyPr/>
          <a:lstStyle/>
          <a:p>
            <a:fld id="{23A3FB42-5A1D-4296-AABE-84EE882786C4}" type="slidenum">
              <a:rPr lang="en-US" smtClean="0"/>
              <a:t>37</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C9CFF2-A257-4EBA-8A09-3CA9BF024707}"/>
                  </a:ext>
                </a:extLst>
              </p14:cNvPr>
              <p14:cNvContentPartPr/>
              <p14:nvPr/>
            </p14:nvContentPartPr>
            <p14:xfrm>
              <a:off x="10982302" y="4255937"/>
              <a:ext cx="360" cy="360"/>
            </p14:xfrm>
          </p:contentPart>
        </mc:Choice>
        <mc:Fallback xmlns="">
          <p:pic>
            <p:nvPicPr>
              <p:cNvPr id="2" name="Ink 1">
                <a:extLst>
                  <a:ext uri="{FF2B5EF4-FFF2-40B4-BE49-F238E27FC236}">
                    <a16:creationId xmlns:a16="http://schemas.microsoft.com/office/drawing/2014/main" id="{BDC9CFF2-A257-4EBA-8A09-3CA9BF024707}"/>
                  </a:ext>
                </a:extLst>
              </p:cNvPr>
              <p:cNvPicPr/>
              <p:nvPr/>
            </p:nvPicPr>
            <p:blipFill>
              <a:blip r:embed="rId5"/>
              <a:stretch>
                <a:fillRect/>
              </a:stretch>
            </p:blipFill>
            <p:spPr>
              <a:xfrm>
                <a:off x="10973662" y="4247297"/>
                <a:ext cx="18000" cy="18000"/>
              </a:xfrm>
              <a:prstGeom prst="rect">
                <a:avLst/>
              </a:prstGeom>
            </p:spPr>
          </p:pic>
        </mc:Fallback>
      </mc:AlternateContent>
      <p:pic>
        <p:nvPicPr>
          <p:cNvPr id="7" name="Picture 6">
            <a:extLst>
              <a:ext uri="{FF2B5EF4-FFF2-40B4-BE49-F238E27FC236}">
                <a16:creationId xmlns:a16="http://schemas.microsoft.com/office/drawing/2014/main" id="{B0A438EE-9849-E9C5-8036-FDA1BDE91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71" y="1492149"/>
            <a:ext cx="9347514" cy="3577155"/>
          </a:xfrm>
          <a:prstGeom prst="rect">
            <a:avLst/>
          </a:prstGeom>
        </p:spPr>
      </p:pic>
    </p:spTree>
    <p:extLst>
      <p:ext uri="{BB962C8B-B14F-4D97-AF65-F5344CB8AC3E}">
        <p14:creationId xmlns:p14="http://schemas.microsoft.com/office/powerpoint/2010/main" val="2822101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971" y="266641"/>
            <a:ext cx="9683569" cy="4195481"/>
          </a:xfrm>
        </p:spPr>
        <p:txBody>
          <a:bodyPr>
            <a:normAutofit/>
          </a:bodyPr>
          <a:lstStyle/>
          <a:p>
            <a:pPr marL="0" indent="0">
              <a:buNone/>
            </a:pPr>
            <a:r>
              <a:rPr lang="en-US" sz="2400" b="1" u="sng" dirty="0"/>
              <a:t>Effect of Modulation Index on AM Envelope</a:t>
            </a:r>
          </a:p>
        </p:txBody>
      </p:sp>
      <p:sp>
        <p:nvSpPr>
          <p:cNvPr id="4" name="Slide Number Placeholder 3"/>
          <p:cNvSpPr>
            <a:spLocks noGrp="1"/>
          </p:cNvSpPr>
          <p:nvPr>
            <p:ph type="sldNum" sz="quarter" idx="12"/>
          </p:nvPr>
        </p:nvSpPr>
        <p:spPr/>
        <p:txBody>
          <a:bodyPr/>
          <a:lstStyle/>
          <a:p>
            <a:fld id="{23A3FB42-5A1D-4296-AABE-84EE882786C4}" type="slidenum">
              <a:rPr lang="en-US" smtClean="0"/>
              <a:t>38</a:t>
            </a:fld>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C9CFF2-A257-4EBA-8A09-3CA9BF024707}"/>
                  </a:ext>
                </a:extLst>
              </p14:cNvPr>
              <p14:cNvContentPartPr/>
              <p14:nvPr/>
            </p14:nvContentPartPr>
            <p14:xfrm>
              <a:off x="10982302" y="4255937"/>
              <a:ext cx="360" cy="360"/>
            </p14:xfrm>
          </p:contentPart>
        </mc:Choice>
        <mc:Fallback xmlns="">
          <p:pic>
            <p:nvPicPr>
              <p:cNvPr id="2" name="Ink 1">
                <a:extLst>
                  <a:ext uri="{FF2B5EF4-FFF2-40B4-BE49-F238E27FC236}">
                    <a16:creationId xmlns:a16="http://schemas.microsoft.com/office/drawing/2014/main" id="{BDC9CFF2-A257-4EBA-8A09-3CA9BF024707}"/>
                  </a:ext>
                </a:extLst>
              </p:cNvPr>
              <p:cNvPicPr/>
              <p:nvPr/>
            </p:nvPicPr>
            <p:blipFill>
              <a:blip r:embed="rId5"/>
              <a:stretch>
                <a:fillRect/>
              </a:stretch>
            </p:blipFill>
            <p:spPr>
              <a:xfrm>
                <a:off x="10973662" y="4247297"/>
                <a:ext cx="18000" cy="18000"/>
              </a:xfrm>
              <a:prstGeom prst="rect">
                <a:avLst/>
              </a:prstGeom>
            </p:spPr>
          </p:pic>
        </mc:Fallback>
      </mc:AlternateContent>
      <p:pic>
        <p:nvPicPr>
          <p:cNvPr id="7" name="Picture 6">
            <a:extLst>
              <a:ext uri="{FF2B5EF4-FFF2-40B4-BE49-F238E27FC236}">
                <a16:creationId xmlns:a16="http://schemas.microsoft.com/office/drawing/2014/main" id="{4F854170-EAD6-3E85-8BB1-74BFA1554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270" y="1123708"/>
            <a:ext cx="10312970" cy="5037767"/>
          </a:xfrm>
          <a:prstGeom prst="rect">
            <a:avLst/>
          </a:prstGeom>
        </p:spPr>
      </p:pic>
    </p:spTree>
    <p:extLst>
      <p:ext uri="{BB962C8B-B14F-4D97-AF65-F5344CB8AC3E}">
        <p14:creationId xmlns:p14="http://schemas.microsoft.com/office/powerpoint/2010/main" val="1437632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5D672-71A4-2128-E9A8-0412BCDC88B1}"/>
              </a:ext>
            </a:extLst>
          </p:cNvPr>
          <p:cNvSpPr>
            <a:spLocks noGrp="1"/>
          </p:cNvSpPr>
          <p:nvPr>
            <p:ph type="sldNum" sz="quarter" idx="12"/>
          </p:nvPr>
        </p:nvSpPr>
        <p:spPr/>
        <p:txBody>
          <a:bodyPr/>
          <a:lstStyle/>
          <a:p>
            <a:fld id="{23A3FB42-5A1D-4296-AABE-84EE882786C4}" type="slidenum">
              <a:rPr lang="en-US" smtClean="0"/>
              <a:t>39</a:t>
            </a:fld>
            <a:endParaRPr lang="en-US"/>
          </a:p>
        </p:txBody>
      </p:sp>
      <p:pic>
        <p:nvPicPr>
          <p:cNvPr id="4" name="Picture 3">
            <a:extLst>
              <a:ext uri="{FF2B5EF4-FFF2-40B4-BE49-F238E27FC236}">
                <a16:creationId xmlns:a16="http://schemas.microsoft.com/office/drawing/2014/main" id="{7A9CC7F9-E52B-CD53-22FE-6995DE294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70" y="137841"/>
            <a:ext cx="11678659" cy="6582317"/>
          </a:xfrm>
          <a:prstGeom prst="rect">
            <a:avLst/>
          </a:prstGeom>
        </p:spPr>
      </p:pic>
    </p:spTree>
    <p:extLst>
      <p:ext uri="{BB962C8B-B14F-4D97-AF65-F5344CB8AC3E}">
        <p14:creationId xmlns:p14="http://schemas.microsoft.com/office/powerpoint/2010/main" val="146160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349200"/>
            <a:ext cx="8947522" cy="1400530"/>
          </a:xfrm>
        </p:spPr>
        <p:txBody>
          <a:bodyPr/>
          <a:lstStyle/>
          <a:p>
            <a:r>
              <a:rPr lang="en-US" b="1" u="sng" dirty="0"/>
              <a:t>Important Points</a:t>
            </a:r>
          </a:p>
        </p:txBody>
      </p:sp>
      <p:sp>
        <p:nvSpPr>
          <p:cNvPr id="3" name="Content Placeholder 2"/>
          <p:cNvSpPr>
            <a:spLocks noGrp="1"/>
          </p:cNvSpPr>
          <p:nvPr>
            <p:ph idx="1"/>
          </p:nvPr>
        </p:nvSpPr>
        <p:spPr>
          <a:xfrm>
            <a:off x="1103312" y="1328292"/>
            <a:ext cx="8946541" cy="4195481"/>
          </a:xfrm>
        </p:spPr>
        <p:txBody>
          <a:bodyPr>
            <a:normAutofit/>
          </a:bodyPr>
          <a:lstStyle/>
          <a:p>
            <a:pPr>
              <a:lnSpc>
                <a:spcPct val="200000"/>
              </a:lnSpc>
            </a:pPr>
            <a:r>
              <a:rPr lang="en-US" sz="2400" dirty="0"/>
              <a:t>Total Credits : 3</a:t>
            </a:r>
          </a:p>
          <a:p>
            <a:pPr>
              <a:lnSpc>
                <a:spcPct val="200000"/>
              </a:lnSpc>
            </a:pPr>
            <a:r>
              <a:rPr lang="en-US" sz="2400" dirty="0"/>
              <a:t>Total Number of Hours : 45</a:t>
            </a:r>
          </a:p>
          <a:p>
            <a:pPr>
              <a:lnSpc>
                <a:spcPct val="200000"/>
              </a:lnSpc>
            </a:pPr>
            <a:r>
              <a:rPr lang="en-US" sz="2400" dirty="0"/>
              <a:t>Number of </a:t>
            </a:r>
            <a:r>
              <a:rPr lang="en-US" sz="2400" dirty="0" err="1"/>
              <a:t>hrs</a:t>
            </a:r>
            <a:r>
              <a:rPr lang="en-US" sz="2400" dirty="0"/>
              <a:t> to cover the Modules : 42</a:t>
            </a:r>
          </a:p>
          <a:p>
            <a:pPr>
              <a:lnSpc>
                <a:spcPct val="200000"/>
              </a:lnSpc>
            </a:pPr>
            <a:r>
              <a:rPr lang="en-US" sz="2400" dirty="0"/>
              <a:t>Continues Assessments/Tutorials/</a:t>
            </a:r>
            <a:r>
              <a:rPr lang="en-US" sz="2400" dirty="0" err="1"/>
              <a:t>Practicals</a:t>
            </a:r>
            <a:r>
              <a:rPr lang="en-US" sz="2400" dirty="0"/>
              <a:t>: 6 </a:t>
            </a:r>
            <a:r>
              <a:rPr lang="en-US" sz="2400" dirty="0" err="1"/>
              <a:t>hrs</a:t>
            </a:r>
            <a:endParaRPr lang="en-US" sz="2400" dirty="0"/>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4</a:t>
            </a:fld>
            <a:endParaRPr lang="en-US"/>
          </a:p>
        </p:txBody>
      </p:sp>
    </p:spTree>
    <p:extLst>
      <p:ext uri="{BB962C8B-B14F-4D97-AF65-F5344CB8AC3E}">
        <p14:creationId xmlns:p14="http://schemas.microsoft.com/office/powerpoint/2010/main" val="1966384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140"/>
            <a:ext cx="9404723" cy="927508"/>
          </a:xfrm>
        </p:spPr>
        <p:txBody>
          <a:bodyPr/>
          <a:lstStyle/>
          <a:p>
            <a:r>
              <a:rPr lang="en-US" u="sng" dirty="0"/>
              <a:t>Trapezoidal Pattern</a:t>
            </a:r>
          </a:p>
        </p:txBody>
      </p:sp>
      <p:sp>
        <p:nvSpPr>
          <p:cNvPr id="3" name="Content Placeholder 2"/>
          <p:cNvSpPr>
            <a:spLocks noGrp="1"/>
          </p:cNvSpPr>
          <p:nvPr>
            <p:ph idx="1"/>
          </p:nvPr>
        </p:nvSpPr>
        <p:spPr>
          <a:xfrm>
            <a:off x="450624" y="1696973"/>
            <a:ext cx="9901916" cy="4865298"/>
          </a:xfrm>
        </p:spPr>
        <p:txBody>
          <a:bodyPr>
            <a:normAutofit/>
          </a:bodyPr>
          <a:lstStyle/>
          <a:p>
            <a:r>
              <a:rPr lang="en-US" sz="2400" dirty="0"/>
              <a:t>Definition : </a:t>
            </a:r>
            <a:r>
              <a:rPr lang="en-US" sz="2400" b="1" dirty="0"/>
              <a:t>Trapezoidal pattern is a display on a standard oscilloscope </a:t>
            </a:r>
            <a:r>
              <a:rPr lang="en-US" sz="2400" dirty="0"/>
              <a:t>used for measurement of the modulation characteristics (modulation index, percent modulation, coefficient of modulation, and modulation symmetry) of amplitude-modulated waveform.</a:t>
            </a:r>
          </a:p>
        </p:txBody>
      </p:sp>
      <p:sp>
        <p:nvSpPr>
          <p:cNvPr id="4" name="Slide Number Placeholder 3"/>
          <p:cNvSpPr>
            <a:spLocks noGrp="1"/>
          </p:cNvSpPr>
          <p:nvPr>
            <p:ph type="sldNum" sz="quarter" idx="12"/>
          </p:nvPr>
        </p:nvSpPr>
        <p:spPr/>
        <p:txBody>
          <a:bodyPr/>
          <a:lstStyle/>
          <a:p>
            <a:fld id="{23A3FB42-5A1D-4296-AABE-84EE882786C4}" type="slidenum">
              <a:rPr lang="en-US" smtClean="0"/>
              <a:t>40</a:t>
            </a:fld>
            <a:endParaRPr lang="en-US"/>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E37DC75-8E09-4655-B793-44C91F650D1B}"/>
                  </a:ext>
                </a:extLst>
              </p14:cNvPr>
              <p14:cNvContentPartPr/>
              <p14:nvPr/>
            </p14:nvContentPartPr>
            <p14:xfrm>
              <a:off x="5376742" y="5750414"/>
              <a:ext cx="360" cy="360"/>
            </p14:xfrm>
          </p:contentPart>
        </mc:Choice>
        <mc:Fallback xmlns="">
          <p:pic>
            <p:nvPicPr>
              <p:cNvPr id="14" name="Ink 13">
                <a:extLst>
                  <a:ext uri="{FF2B5EF4-FFF2-40B4-BE49-F238E27FC236}">
                    <a16:creationId xmlns:a16="http://schemas.microsoft.com/office/drawing/2014/main" id="{0E37DC75-8E09-4655-B793-44C91F650D1B}"/>
                  </a:ext>
                </a:extLst>
              </p:cNvPr>
              <p:cNvPicPr/>
              <p:nvPr/>
            </p:nvPicPr>
            <p:blipFill>
              <a:blip r:embed="rId13"/>
              <a:stretch>
                <a:fillRect/>
              </a:stretch>
            </p:blipFill>
            <p:spPr>
              <a:xfrm>
                <a:off x="5368102" y="5741774"/>
                <a:ext cx="18000" cy="18000"/>
              </a:xfrm>
              <a:prstGeom prst="rect">
                <a:avLst/>
              </a:prstGeom>
            </p:spPr>
          </p:pic>
        </mc:Fallback>
      </mc:AlternateContent>
    </p:spTree>
    <p:extLst>
      <p:ext uri="{BB962C8B-B14F-4D97-AF65-F5344CB8AC3E}">
        <p14:creationId xmlns:p14="http://schemas.microsoft.com/office/powerpoint/2010/main" val="2318294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140"/>
            <a:ext cx="9404723" cy="927508"/>
          </a:xfrm>
        </p:spPr>
        <p:txBody>
          <a:bodyPr/>
          <a:lstStyle/>
          <a:p>
            <a:r>
              <a:rPr lang="en-US" u="sng" dirty="0"/>
              <a:t>Trapezoidal Pattern</a:t>
            </a:r>
          </a:p>
        </p:txBody>
      </p:sp>
      <p:sp>
        <p:nvSpPr>
          <p:cNvPr id="4" name="Slide Number Placeholder 3"/>
          <p:cNvSpPr>
            <a:spLocks noGrp="1"/>
          </p:cNvSpPr>
          <p:nvPr>
            <p:ph type="sldNum" sz="quarter" idx="12"/>
          </p:nvPr>
        </p:nvSpPr>
        <p:spPr/>
        <p:txBody>
          <a:bodyPr/>
          <a:lstStyle/>
          <a:p>
            <a:fld id="{23A3FB42-5A1D-4296-AABE-84EE882786C4}" type="slidenum">
              <a:rPr lang="en-US" smtClean="0"/>
              <a:t>41</a:t>
            </a:fld>
            <a:endParaRPr lang="en-US"/>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E37DC75-8E09-4655-B793-44C91F650D1B}"/>
                  </a:ext>
                </a:extLst>
              </p14:cNvPr>
              <p14:cNvContentPartPr/>
              <p14:nvPr/>
            </p14:nvContentPartPr>
            <p14:xfrm>
              <a:off x="5376742" y="5750414"/>
              <a:ext cx="360" cy="360"/>
            </p14:xfrm>
          </p:contentPart>
        </mc:Choice>
        <mc:Fallback xmlns="">
          <p:pic>
            <p:nvPicPr>
              <p:cNvPr id="14" name="Ink 13">
                <a:extLst>
                  <a:ext uri="{FF2B5EF4-FFF2-40B4-BE49-F238E27FC236}">
                    <a16:creationId xmlns:a16="http://schemas.microsoft.com/office/drawing/2014/main" id="{0E37DC75-8E09-4655-B793-44C91F650D1B}"/>
                  </a:ext>
                </a:extLst>
              </p:cNvPr>
              <p:cNvPicPr/>
              <p:nvPr/>
            </p:nvPicPr>
            <p:blipFill>
              <a:blip r:embed="rId13"/>
              <a:stretch>
                <a:fillRect/>
              </a:stretch>
            </p:blipFill>
            <p:spPr>
              <a:xfrm>
                <a:off x="5368102" y="5741774"/>
                <a:ext cx="18000" cy="18000"/>
              </a:xfrm>
              <a:prstGeom prst="rect">
                <a:avLst/>
              </a:prstGeom>
            </p:spPr>
          </p:pic>
        </mc:Fallback>
      </mc:AlternateContent>
      <p:pic>
        <p:nvPicPr>
          <p:cNvPr id="21" name="Picture 20">
            <a:extLst>
              <a:ext uri="{FF2B5EF4-FFF2-40B4-BE49-F238E27FC236}">
                <a16:creationId xmlns:a16="http://schemas.microsoft.com/office/drawing/2014/main" id="{D86B4D72-2FD8-6872-63B2-22812095FE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41166" y="931648"/>
            <a:ext cx="7166758" cy="5888805"/>
          </a:xfrm>
          <a:prstGeom prst="rect">
            <a:avLst/>
          </a:prstGeom>
        </p:spPr>
      </p:pic>
    </p:spTree>
    <p:extLst>
      <p:ext uri="{BB962C8B-B14F-4D97-AF65-F5344CB8AC3E}">
        <p14:creationId xmlns:p14="http://schemas.microsoft.com/office/powerpoint/2010/main" val="816213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140"/>
            <a:ext cx="9404723" cy="927508"/>
          </a:xfrm>
        </p:spPr>
        <p:txBody>
          <a:bodyPr/>
          <a:lstStyle/>
          <a:p>
            <a:r>
              <a:rPr lang="en-US" u="sng" dirty="0"/>
              <a:t>Trapezoidal Pattern</a:t>
            </a:r>
          </a:p>
        </p:txBody>
      </p:sp>
      <p:sp>
        <p:nvSpPr>
          <p:cNvPr id="3" name="Content Placeholder 2"/>
          <p:cNvSpPr>
            <a:spLocks noGrp="1"/>
          </p:cNvSpPr>
          <p:nvPr>
            <p:ph idx="1"/>
          </p:nvPr>
        </p:nvSpPr>
        <p:spPr>
          <a:xfrm>
            <a:off x="225312" y="1696973"/>
            <a:ext cx="11741376" cy="4865298"/>
          </a:xfrm>
        </p:spPr>
        <p:txBody>
          <a:bodyPr>
            <a:normAutofit lnSpcReduction="10000"/>
          </a:bodyPr>
          <a:lstStyle/>
          <a:p>
            <a:endParaRPr lang="en-US" sz="2400" dirty="0"/>
          </a:p>
          <a:p>
            <a:endParaRPr lang="en-US" sz="2400" dirty="0"/>
          </a:p>
          <a:p>
            <a:endParaRPr lang="en-US" sz="2400" dirty="0"/>
          </a:p>
          <a:p>
            <a:endParaRPr lang="en-US" sz="2400" dirty="0"/>
          </a:p>
          <a:p>
            <a:endParaRPr lang="en-US" sz="2400" dirty="0"/>
          </a:p>
          <a:p>
            <a:r>
              <a:rPr lang="en-US" sz="2400" dirty="0"/>
              <a:t>Trapezoidal pattern is quite useful when the modulating signal is a non-periodic signal such as speech waveform which contains complex sinusoidal waveforms </a:t>
            </a:r>
          </a:p>
          <a:p>
            <a:r>
              <a:rPr lang="en-US" sz="2400" dirty="0"/>
              <a:t>AM transmitter modulation characteristics such as modulation symmetry and modulation index can be easily and accurately interpreted by observing trapezoidal patterns of the modulated signal on the standard oscilloscope display</a:t>
            </a:r>
          </a:p>
        </p:txBody>
      </p:sp>
      <p:sp>
        <p:nvSpPr>
          <p:cNvPr id="4" name="Slide Number Placeholder 3"/>
          <p:cNvSpPr>
            <a:spLocks noGrp="1"/>
          </p:cNvSpPr>
          <p:nvPr>
            <p:ph type="sldNum" sz="quarter" idx="12"/>
          </p:nvPr>
        </p:nvSpPr>
        <p:spPr/>
        <p:txBody>
          <a:bodyPr/>
          <a:lstStyle/>
          <a:p>
            <a:fld id="{23A3FB42-5A1D-4296-AABE-84EE882786C4}" type="slidenum">
              <a:rPr lang="en-US" smtClean="0"/>
              <a:t>42</a:t>
            </a:fld>
            <a:endParaRPr lang="en-US"/>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E37DC75-8E09-4655-B793-44C91F650D1B}"/>
                  </a:ext>
                </a:extLst>
              </p14:cNvPr>
              <p14:cNvContentPartPr/>
              <p14:nvPr/>
            </p14:nvContentPartPr>
            <p14:xfrm>
              <a:off x="5376742" y="5750414"/>
              <a:ext cx="360" cy="360"/>
            </p14:xfrm>
          </p:contentPart>
        </mc:Choice>
        <mc:Fallback xmlns="">
          <p:pic>
            <p:nvPicPr>
              <p:cNvPr id="14" name="Ink 13">
                <a:extLst>
                  <a:ext uri="{FF2B5EF4-FFF2-40B4-BE49-F238E27FC236}">
                    <a16:creationId xmlns:a16="http://schemas.microsoft.com/office/drawing/2014/main" id="{0E37DC75-8E09-4655-B793-44C91F650D1B}"/>
                  </a:ext>
                </a:extLst>
              </p:cNvPr>
              <p:cNvPicPr/>
              <p:nvPr/>
            </p:nvPicPr>
            <p:blipFill>
              <a:blip r:embed="rId13"/>
              <a:stretch>
                <a:fillRect/>
              </a:stretch>
            </p:blipFill>
            <p:spPr>
              <a:xfrm>
                <a:off x="5368102" y="5741774"/>
                <a:ext cx="18000" cy="18000"/>
              </a:xfrm>
              <a:prstGeom prst="rect">
                <a:avLst/>
              </a:prstGeom>
            </p:spPr>
          </p:pic>
        </mc:Fallback>
      </mc:AlternateContent>
      <p:pic>
        <p:nvPicPr>
          <p:cNvPr id="8" name="Picture 7">
            <a:extLst>
              <a:ext uri="{FF2B5EF4-FFF2-40B4-BE49-F238E27FC236}">
                <a16:creationId xmlns:a16="http://schemas.microsoft.com/office/drawing/2014/main" id="{90004CC2-7A1B-28DB-2410-AF6403618DC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6111" y="866020"/>
            <a:ext cx="8222590" cy="2978592"/>
          </a:xfrm>
          <a:prstGeom prst="rect">
            <a:avLst/>
          </a:prstGeom>
        </p:spPr>
      </p:pic>
    </p:spTree>
    <p:extLst>
      <p:ext uri="{BB962C8B-B14F-4D97-AF65-F5344CB8AC3E}">
        <p14:creationId xmlns:p14="http://schemas.microsoft.com/office/powerpoint/2010/main" val="2629076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140"/>
            <a:ext cx="9404723" cy="927508"/>
          </a:xfrm>
        </p:spPr>
        <p:txBody>
          <a:bodyPr/>
          <a:lstStyle/>
          <a:p>
            <a:r>
              <a:rPr lang="en-US" u="sng" dirty="0"/>
              <a:t>Frequency Domain Representation of AM wave</a:t>
            </a:r>
          </a:p>
        </p:txBody>
      </p:sp>
      <p:sp>
        <p:nvSpPr>
          <p:cNvPr id="3" name="Content Placeholder 2"/>
          <p:cNvSpPr>
            <a:spLocks noGrp="1"/>
          </p:cNvSpPr>
          <p:nvPr>
            <p:ph idx="1"/>
          </p:nvPr>
        </p:nvSpPr>
        <p:spPr>
          <a:xfrm>
            <a:off x="637481" y="1328464"/>
            <a:ext cx="9852235" cy="4865298"/>
          </a:xfrm>
        </p:spPr>
        <p:txBody>
          <a:bodyPr>
            <a:normAutofit/>
          </a:bodyPr>
          <a:lstStyle/>
          <a:p>
            <a:endParaRPr lang="en-US" sz="2400" dirty="0"/>
          </a:p>
          <a:p>
            <a:r>
              <a:rPr lang="en-US" sz="2400" dirty="0"/>
              <a:t>We Can write S(t) As: </a:t>
            </a:r>
            <a:r>
              <a:rPr lang="en-US" sz="2400" b="1" dirty="0"/>
              <a:t>S(t)=Ac[1+μcos(2π</a:t>
            </a:r>
            <a:r>
              <a:rPr lang="en-US" sz="2400" b="1" dirty="0" err="1"/>
              <a:t>fmt</a:t>
            </a:r>
            <a:r>
              <a:rPr lang="en-US" sz="2400" b="1" dirty="0"/>
              <a:t>)]</a:t>
            </a:r>
            <a:r>
              <a:rPr lang="en-US" sz="2400" b="1" dirty="0" err="1"/>
              <a:t>cos</a:t>
            </a:r>
            <a:r>
              <a:rPr lang="en-US" sz="2400" b="1" dirty="0"/>
              <a:t>(2π</a:t>
            </a:r>
            <a:r>
              <a:rPr lang="en-US" sz="2400" b="1" dirty="0" err="1"/>
              <a:t>fct</a:t>
            </a:r>
            <a:r>
              <a:rPr lang="en-US" sz="2400" b="1" dirty="0"/>
              <a:t>)</a:t>
            </a:r>
            <a:endParaRPr lang="en-US" sz="2400" dirty="0"/>
          </a:p>
          <a:p>
            <a:pPr marL="0" indent="0">
              <a:buNone/>
            </a:pPr>
            <a:r>
              <a:rPr lang="en-US" sz="2400" dirty="0"/>
              <a:t>⇒S(t)=</a:t>
            </a:r>
            <a:r>
              <a:rPr lang="en-US" sz="2400" dirty="0" err="1"/>
              <a:t>A</a:t>
            </a:r>
            <a:r>
              <a:rPr lang="en-US" sz="1200" dirty="0" err="1"/>
              <a:t>c</a:t>
            </a:r>
            <a:r>
              <a:rPr lang="en-US" sz="2400" dirty="0" err="1"/>
              <a:t>cos</a:t>
            </a:r>
            <a:r>
              <a:rPr lang="en-US" sz="2400" dirty="0"/>
              <a:t>(2</a:t>
            </a:r>
            <a:r>
              <a:rPr lang="el-GR" sz="2400" dirty="0"/>
              <a:t>π</a:t>
            </a:r>
            <a:r>
              <a:rPr lang="en-US" sz="2400" dirty="0" err="1"/>
              <a:t>f</a:t>
            </a:r>
            <a:r>
              <a:rPr lang="en-US" sz="1200" dirty="0" err="1"/>
              <a:t>c</a:t>
            </a:r>
            <a:r>
              <a:rPr lang="en-US" sz="2400" dirty="0" err="1"/>
              <a:t>t</a:t>
            </a:r>
            <a:r>
              <a:rPr lang="en-US" sz="2400" dirty="0"/>
              <a:t>)+A</a:t>
            </a:r>
            <a:r>
              <a:rPr lang="en-US" sz="1200" dirty="0"/>
              <a:t>c</a:t>
            </a:r>
            <a:r>
              <a:rPr lang="el-GR" sz="2400" dirty="0"/>
              <a:t>μ</a:t>
            </a:r>
            <a:r>
              <a:rPr lang="en-US" sz="2400" dirty="0" err="1"/>
              <a:t>cos</a:t>
            </a:r>
            <a:r>
              <a:rPr lang="en-US" sz="2400" dirty="0"/>
              <a:t>(2</a:t>
            </a:r>
            <a:r>
              <a:rPr lang="el-GR" sz="2400" dirty="0"/>
              <a:t>π</a:t>
            </a:r>
            <a:r>
              <a:rPr lang="en-US" sz="2400" dirty="0" err="1"/>
              <a:t>f</a:t>
            </a:r>
            <a:r>
              <a:rPr lang="en-US" sz="1200" dirty="0" err="1"/>
              <a:t>c</a:t>
            </a:r>
            <a:r>
              <a:rPr lang="en-US" sz="2400" dirty="0" err="1"/>
              <a:t>t</a:t>
            </a:r>
            <a:r>
              <a:rPr lang="en-US" sz="2400" dirty="0"/>
              <a:t>)</a:t>
            </a:r>
            <a:r>
              <a:rPr lang="en-US" sz="2400" dirty="0" err="1"/>
              <a:t>cos</a:t>
            </a:r>
            <a:r>
              <a:rPr lang="en-US" sz="2400" dirty="0"/>
              <a:t>(2</a:t>
            </a:r>
            <a:r>
              <a:rPr lang="el-GR" sz="2400" dirty="0"/>
              <a:t>π</a:t>
            </a:r>
            <a:r>
              <a:rPr lang="en-US" sz="2400" dirty="0" err="1"/>
              <a:t>f</a:t>
            </a:r>
            <a:r>
              <a:rPr lang="en-US" sz="1200" dirty="0" err="1"/>
              <a:t>m</a:t>
            </a:r>
            <a:r>
              <a:rPr lang="en-US" sz="2400" dirty="0" err="1"/>
              <a:t>t</a:t>
            </a:r>
            <a:r>
              <a:rPr lang="en-US" sz="2400" dirty="0"/>
              <a:t>)</a:t>
            </a:r>
          </a:p>
          <a:p>
            <a:pPr marL="0" indent="0">
              <a:buNone/>
            </a:pPr>
            <a:r>
              <a:rPr lang="en-US" sz="2400" dirty="0"/>
              <a:t>⇒</a:t>
            </a:r>
            <a:r>
              <a:rPr lang="en-US" sz="2400" b="1" dirty="0"/>
              <a:t>S(t)=</a:t>
            </a:r>
            <a:r>
              <a:rPr lang="en-US" sz="2400" b="1" dirty="0" err="1"/>
              <a:t>A</a:t>
            </a:r>
            <a:r>
              <a:rPr lang="en-US" sz="1200" b="1" dirty="0" err="1"/>
              <a:t>c</a:t>
            </a:r>
            <a:r>
              <a:rPr lang="en-US" sz="2400" b="1" dirty="0" err="1"/>
              <a:t>cos</a:t>
            </a:r>
            <a:r>
              <a:rPr lang="en-US" sz="2400" b="1" dirty="0"/>
              <a:t>(2</a:t>
            </a:r>
            <a:r>
              <a:rPr lang="el-GR" sz="2400" b="1" dirty="0"/>
              <a:t>π</a:t>
            </a:r>
            <a:r>
              <a:rPr lang="en-US" sz="2400" b="1" dirty="0" err="1"/>
              <a:t>f</a:t>
            </a:r>
            <a:r>
              <a:rPr lang="en-US" sz="1200" b="1" dirty="0" err="1"/>
              <a:t>c</a:t>
            </a:r>
            <a:r>
              <a:rPr lang="en-US" sz="2400" b="1" dirty="0" err="1"/>
              <a:t>t</a:t>
            </a:r>
            <a:r>
              <a:rPr lang="en-US" sz="2400" b="1" dirty="0"/>
              <a:t>)+(1/2)A</a:t>
            </a:r>
            <a:r>
              <a:rPr lang="en-US" sz="1200" b="1" dirty="0"/>
              <a:t>c</a:t>
            </a:r>
            <a:r>
              <a:rPr lang="el-GR" sz="2400" b="1" dirty="0"/>
              <a:t>μ</a:t>
            </a:r>
            <a:r>
              <a:rPr lang="en-US" sz="2400" b="1" dirty="0" err="1"/>
              <a:t>cos</a:t>
            </a:r>
            <a:r>
              <a:rPr lang="en-US" sz="2400" b="1" dirty="0"/>
              <a:t>[2</a:t>
            </a:r>
            <a:r>
              <a:rPr lang="el-GR" sz="2400" b="1" dirty="0"/>
              <a:t>π(</a:t>
            </a:r>
            <a:r>
              <a:rPr lang="en-US" sz="2400" b="1" dirty="0" err="1"/>
              <a:t>f</a:t>
            </a:r>
            <a:r>
              <a:rPr lang="en-US" sz="1200" b="1" dirty="0" err="1"/>
              <a:t>c</a:t>
            </a:r>
            <a:r>
              <a:rPr lang="en-US" sz="2400" b="1" dirty="0" err="1"/>
              <a:t>+f</a:t>
            </a:r>
            <a:r>
              <a:rPr lang="en-US" sz="1200" b="1" dirty="0" err="1"/>
              <a:t>m</a:t>
            </a:r>
            <a:r>
              <a:rPr lang="en-US" sz="2400" b="1" dirty="0"/>
              <a:t>)t]+A</a:t>
            </a:r>
            <a:r>
              <a:rPr lang="en-US" sz="1300" b="1" dirty="0"/>
              <a:t>c</a:t>
            </a:r>
            <a:r>
              <a:rPr lang="el-GR" sz="2400" b="1" dirty="0"/>
              <a:t>μ</a:t>
            </a:r>
            <a:r>
              <a:rPr lang="en-US" sz="2400" b="1" dirty="0"/>
              <a:t>(1/2)</a:t>
            </a:r>
            <a:r>
              <a:rPr lang="en-US" sz="2400" b="1" dirty="0" err="1"/>
              <a:t>cos</a:t>
            </a:r>
            <a:r>
              <a:rPr lang="en-US" sz="2400" b="1" dirty="0"/>
              <a:t>[2</a:t>
            </a:r>
            <a:r>
              <a:rPr lang="el-GR" sz="2400" b="1" dirty="0"/>
              <a:t>π(</a:t>
            </a:r>
            <a:r>
              <a:rPr lang="en-US" sz="2400" b="1" dirty="0"/>
              <a:t>f</a:t>
            </a:r>
            <a:r>
              <a:rPr lang="en-US" sz="1200" b="1" dirty="0"/>
              <a:t>c</a:t>
            </a:r>
            <a:r>
              <a:rPr lang="en-US" sz="2400" b="1" dirty="0"/>
              <a:t>−</a:t>
            </a:r>
            <a:r>
              <a:rPr lang="en-US" sz="2400" b="1" dirty="0" err="1"/>
              <a:t>f</a:t>
            </a:r>
            <a:r>
              <a:rPr lang="en-US" sz="1200" b="1" dirty="0" err="1"/>
              <a:t>m</a:t>
            </a:r>
            <a:r>
              <a:rPr lang="en-US" sz="2400" b="1" dirty="0"/>
              <a:t>)t]</a:t>
            </a:r>
          </a:p>
          <a:p>
            <a:r>
              <a:rPr lang="en-US" sz="2400" dirty="0"/>
              <a:t> We need to take Furrier Transformation :</a:t>
            </a:r>
          </a:p>
          <a:p>
            <a:pPr marL="0" indent="0">
              <a:buNone/>
            </a:pPr>
            <a:r>
              <a:rPr lang="en-US" sz="2400" b="1" dirty="0"/>
              <a:t>     </a:t>
            </a:r>
            <a:r>
              <a:rPr lang="en-US" sz="2400" b="1" dirty="0" err="1"/>
              <a:t>A</a:t>
            </a:r>
            <a:r>
              <a:rPr lang="en-US" sz="1200" b="1" dirty="0" err="1"/>
              <a:t>c</a:t>
            </a:r>
            <a:r>
              <a:rPr lang="en-US" sz="2400" b="1" dirty="0" err="1"/>
              <a:t>cos</a:t>
            </a:r>
            <a:r>
              <a:rPr lang="en-US" sz="2400" b="1" dirty="0"/>
              <a:t>(2</a:t>
            </a:r>
            <a:r>
              <a:rPr lang="el-GR" sz="2400" b="1" dirty="0"/>
              <a:t>π</a:t>
            </a:r>
            <a:r>
              <a:rPr lang="en-US" sz="2400" b="1" dirty="0" err="1"/>
              <a:t>f</a:t>
            </a:r>
            <a:r>
              <a:rPr lang="en-US" sz="1200" b="1" dirty="0" err="1"/>
              <a:t>c</a:t>
            </a:r>
            <a:r>
              <a:rPr lang="en-US" sz="2400" b="1" dirty="0" err="1"/>
              <a:t>t</a:t>
            </a:r>
            <a:r>
              <a:rPr lang="en-US" sz="2400" b="1" dirty="0"/>
              <a:t>)          FT       (A</a:t>
            </a:r>
            <a:r>
              <a:rPr lang="en-US" sz="1200" b="1" dirty="0"/>
              <a:t>c</a:t>
            </a:r>
            <a:r>
              <a:rPr lang="en-US" sz="2400" b="1" dirty="0"/>
              <a:t>/2)[(f-f</a:t>
            </a:r>
            <a:r>
              <a:rPr lang="en-US" sz="1200" b="1" dirty="0"/>
              <a:t>c</a:t>
            </a:r>
            <a:r>
              <a:rPr lang="en-US" sz="2400" b="1" dirty="0"/>
              <a:t>) + (</a:t>
            </a:r>
            <a:r>
              <a:rPr lang="en-US" sz="2400" b="1" dirty="0" err="1"/>
              <a:t>f+f</a:t>
            </a:r>
            <a:r>
              <a:rPr lang="en-US" sz="1200" b="1" dirty="0" err="1"/>
              <a:t>c</a:t>
            </a:r>
            <a:r>
              <a:rPr lang="en-US" sz="2400" b="1" dirty="0"/>
              <a:t>)]</a:t>
            </a:r>
          </a:p>
          <a:p>
            <a:pPr marL="0" indent="0">
              <a:buNone/>
            </a:pPr>
            <a:r>
              <a:rPr lang="en-US" sz="2400" b="1" dirty="0"/>
              <a:t>    </a:t>
            </a: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43</a:t>
            </a:fld>
            <a:endParaRPr lang="en-US"/>
          </a:p>
        </p:txBody>
      </p:sp>
      <p:cxnSp>
        <p:nvCxnSpPr>
          <p:cNvPr id="6" name="Straight Arrow Connector 5"/>
          <p:cNvCxnSpPr/>
          <p:nvPr/>
        </p:nvCxnSpPr>
        <p:spPr>
          <a:xfrm>
            <a:off x="3278038" y="4157934"/>
            <a:ext cx="120769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7" name="Picture 6" descr="Chart, box and whisker chart&#10;&#10;Description automatically generated">
            <a:extLst>
              <a:ext uri="{FF2B5EF4-FFF2-40B4-BE49-F238E27FC236}">
                <a16:creationId xmlns:a16="http://schemas.microsoft.com/office/drawing/2014/main" id="{61CD016C-FA63-4883-B720-8C68B3FF2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245" y="4327291"/>
            <a:ext cx="7394013" cy="2389384"/>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0E37DC75-8E09-4655-B793-44C91F650D1B}"/>
                  </a:ext>
                </a:extLst>
              </p14:cNvPr>
              <p14:cNvContentPartPr/>
              <p14:nvPr/>
            </p14:nvContentPartPr>
            <p14:xfrm>
              <a:off x="5376742" y="5750414"/>
              <a:ext cx="360" cy="360"/>
            </p14:xfrm>
          </p:contentPart>
        </mc:Choice>
        <mc:Fallback xmlns="">
          <p:pic>
            <p:nvPicPr>
              <p:cNvPr id="14" name="Ink 13">
                <a:extLst>
                  <a:ext uri="{FF2B5EF4-FFF2-40B4-BE49-F238E27FC236}">
                    <a16:creationId xmlns:a16="http://schemas.microsoft.com/office/drawing/2014/main" id="{0E37DC75-8E09-4655-B793-44C91F650D1B}"/>
                  </a:ext>
                </a:extLst>
              </p:cNvPr>
              <p:cNvPicPr/>
              <p:nvPr/>
            </p:nvPicPr>
            <p:blipFill>
              <a:blip r:embed="rId13"/>
              <a:stretch>
                <a:fillRect/>
              </a:stretch>
            </p:blipFill>
            <p:spPr>
              <a:xfrm>
                <a:off x="5368102" y="5741774"/>
                <a:ext cx="18000" cy="18000"/>
              </a:xfrm>
              <a:prstGeom prst="rect">
                <a:avLst/>
              </a:prstGeom>
            </p:spPr>
          </p:pic>
        </mc:Fallback>
      </mc:AlternateContent>
      <p:sp>
        <p:nvSpPr>
          <p:cNvPr id="5" name="TextBox 4">
            <a:extLst>
              <a:ext uri="{FF2B5EF4-FFF2-40B4-BE49-F238E27FC236}">
                <a16:creationId xmlns:a16="http://schemas.microsoft.com/office/drawing/2014/main" id="{9673760D-2D13-F3A1-EB74-B0690560388D}"/>
              </a:ext>
            </a:extLst>
          </p:cNvPr>
          <p:cNvSpPr txBox="1"/>
          <p:nvPr/>
        </p:nvSpPr>
        <p:spPr>
          <a:xfrm>
            <a:off x="7875917" y="3825818"/>
            <a:ext cx="4316083" cy="369332"/>
          </a:xfrm>
          <a:prstGeom prst="rect">
            <a:avLst/>
          </a:prstGeom>
          <a:noFill/>
        </p:spPr>
        <p:txBody>
          <a:bodyPr wrap="square" rtlCol="0">
            <a:spAutoFit/>
          </a:bodyPr>
          <a:lstStyle/>
          <a:p>
            <a:r>
              <a:rPr lang="en-US" dirty="0"/>
              <a:t>; Do the same for each components</a:t>
            </a:r>
          </a:p>
        </p:txBody>
      </p:sp>
    </p:spTree>
    <p:extLst>
      <p:ext uri="{BB962C8B-B14F-4D97-AF65-F5344CB8AC3E}">
        <p14:creationId xmlns:p14="http://schemas.microsoft.com/office/powerpoint/2010/main" val="1480513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Bandwidth of AM Wave</a:t>
            </a:r>
          </a:p>
        </p:txBody>
      </p:sp>
      <p:sp>
        <p:nvSpPr>
          <p:cNvPr id="3" name="Content Placeholder 2"/>
          <p:cNvSpPr>
            <a:spLocks noGrp="1"/>
          </p:cNvSpPr>
          <p:nvPr>
            <p:ph idx="1"/>
          </p:nvPr>
        </p:nvSpPr>
        <p:spPr>
          <a:xfrm>
            <a:off x="1103312" y="1449063"/>
            <a:ext cx="8946541" cy="5158771"/>
          </a:xfrm>
        </p:spPr>
        <p:txBody>
          <a:bodyPr>
            <a:normAutofit/>
          </a:bodyPr>
          <a:lstStyle/>
          <a:p>
            <a:pPr>
              <a:buFont typeface="Wingdings" panose="05000000000000000000" pitchFamily="2" charset="2"/>
              <a:buChar char="Ø"/>
            </a:pPr>
            <a:r>
              <a:rPr lang="en-US" sz="2400" dirty="0"/>
              <a:t>Bandwidth (BW) is the </a:t>
            </a:r>
            <a:r>
              <a:rPr lang="en-US" sz="2400" b="1" dirty="0"/>
              <a:t>difference between the highest and lowest frequencies </a:t>
            </a:r>
            <a:r>
              <a:rPr lang="en-US" sz="2400" dirty="0"/>
              <a:t>of the signal. Mathematically, we can write it as</a:t>
            </a:r>
          </a:p>
          <a:p>
            <a:pPr marL="0" indent="0">
              <a:buNone/>
            </a:pPr>
            <a:endParaRPr lang="en-US" sz="2400" b="1" dirty="0"/>
          </a:p>
          <a:p>
            <a:pPr marL="0" indent="0">
              <a:buNone/>
            </a:pPr>
            <a:r>
              <a:rPr lang="en-US" sz="2400" b="1" dirty="0"/>
              <a:t>							BW = f</a:t>
            </a:r>
            <a:r>
              <a:rPr lang="en-US" sz="1500" b="1" dirty="0"/>
              <a:t>max</a:t>
            </a:r>
            <a:r>
              <a:rPr lang="en-US" sz="2400" b="1" dirty="0"/>
              <a:t>−</a:t>
            </a:r>
            <a:r>
              <a:rPr lang="en-US" sz="2400" b="1" dirty="0" err="1"/>
              <a:t>f</a:t>
            </a:r>
            <a:r>
              <a:rPr lang="en-US" sz="1500" b="1" dirty="0" err="1"/>
              <a:t>min</a:t>
            </a:r>
            <a:endParaRPr lang="en-US" sz="1500" b="1" dirty="0"/>
          </a:p>
          <a:p>
            <a:pPr>
              <a:buFont typeface="Wingdings" pitchFamily="2" charset="2"/>
              <a:buChar char="Ø"/>
            </a:pPr>
            <a:r>
              <a:rPr lang="en-US" sz="2400" dirty="0"/>
              <a:t>Hence, the amplitude modulated wave has three frequencies. Those are </a:t>
            </a:r>
            <a:r>
              <a:rPr lang="en-US" sz="2400" b="1" dirty="0"/>
              <a:t>carrier frequency- f</a:t>
            </a:r>
            <a:r>
              <a:rPr lang="en-US" sz="1200" b="1" dirty="0"/>
              <a:t>c</a:t>
            </a:r>
            <a:r>
              <a:rPr lang="en-US" sz="2400" dirty="0"/>
              <a:t>, </a:t>
            </a:r>
            <a:r>
              <a:rPr lang="en-US" sz="2400" b="1" dirty="0"/>
              <a:t>upper sideband frequency </a:t>
            </a:r>
            <a:r>
              <a:rPr lang="en-US" sz="2400" b="1" dirty="0" err="1"/>
              <a:t>f</a:t>
            </a:r>
            <a:r>
              <a:rPr lang="en-US" sz="1200" b="1" dirty="0" err="1"/>
              <a:t>c</a:t>
            </a:r>
            <a:r>
              <a:rPr lang="en-US" sz="2400" b="1" dirty="0" err="1"/>
              <a:t>+f</a:t>
            </a:r>
            <a:r>
              <a:rPr lang="en-US" sz="1200" b="1" dirty="0" err="1"/>
              <a:t>m</a:t>
            </a:r>
            <a:r>
              <a:rPr lang="en-US" sz="2400" b="1" dirty="0"/>
              <a:t> </a:t>
            </a:r>
            <a:r>
              <a:rPr lang="en-US" sz="2400" dirty="0"/>
              <a:t>and </a:t>
            </a:r>
            <a:r>
              <a:rPr lang="en-US" sz="2400" b="1" dirty="0"/>
              <a:t>lower sideband frequency f</a:t>
            </a:r>
            <a:r>
              <a:rPr lang="en-US" sz="1200" b="1" dirty="0"/>
              <a:t>c</a:t>
            </a:r>
            <a:r>
              <a:rPr lang="en-US" sz="2400" b="1" dirty="0"/>
              <a:t>−</a:t>
            </a:r>
            <a:r>
              <a:rPr lang="en-US" sz="2400" b="1" dirty="0" err="1"/>
              <a:t>f</a:t>
            </a:r>
            <a:r>
              <a:rPr lang="en-US" sz="1200" b="1" dirty="0" err="1"/>
              <a:t>m</a:t>
            </a:r>
            <a:endParaRPr lang="en-US" sz="1200" b="1" dirty="0"/>
          </a:p>
          <a:p>
            <a:pPr marL="0" indent="0">
              <a:buNone/>
            </a:pPr>
            <a:r>
              <a:rPr lang="en-US" sz="2400" dirty="0"/>
              <a:t>    Here,</a:t>
            </a:r>
          </a:p>
          <a:p>
            <a:pPr marL="0" indent="0">
              <a:buNone/>
            </a:pPr>
            <a:r>
              <a:rPr lang="en-US" sz="2400" dirty="0"/>
              <a:t>    </a:t>
            </a:r>
            <a:r>
              <a:rPr lang="en-US" sz="2400" dirty="0" err="1"/>
              <a:t>fmax</a:t>
            </a:r>
            <a:r>
              <a:rPr lang="en-US" sz="2400" dirty="0"/>
              <a:t>=</a:t>
            </a:r>
            <a:r>
              <a:rPr lang="en-US" sz="2400" dirty="0" err="1"/>
              <a:t>f</a:t>
            </a:r>
            <a:r>
              <a:rPr lang="en-US" sz="1200" dirty="0" err="1"/>
              <a:t>c</a:t>
            </a:r>
            <a:r>
              <a:rPr lang="en-US" sz="2400" dirty="0" err="1"/>
              <a:t>+f</a:t>
            </a:r>
            <a:r>
              <a:rPr lang="en-US" sz="1200" dirty="0" err="1"/>
              <a:t>m</a:t>
            </a:r>
            <a:r>
              <a:rPr lang="en-US" sz="2400" dirty="0"/>
              <a:t>   and    </a:t>
            </a:r>
            <a:r>
              <a:rPr lang="en-US" sz="2400" dirty="0" err="1"/>
              <a:t>fmin</a:t>
            </a:r>
            <a:r>
              <a:rPr lang="en-US" sz="2400" dirty="0"/>
              <a:t>=f</a:t>
            </a:r>
            <a:r>
              <a:rPr lang="en-US" sz="1200" dirty="0"/>
              <a:t>c</a:t>
            </a:r>
            <a:r>
              <a:rPr lang="en-US" sz="2400" dirty="0"/>
              <a:t>−</a:t>
            </a:r>
            <a:r>
              <a:rPr lang="en-US" sz="2400" dirty="0" err="1"/>
              <a:t>f</a:t>
            </a:r>
            <a:r>
              <a:rPr lang="en-US" sz="1200" dirty="0" err="1"/>
              <a:t>m</a:t>
            </a:r>
            <a:endParaRPr lang="en-US" sz="1200" dirty="0"/>
          </a:p>
          <a:p>
            <a:pPr marL="0" indent="0">
              <a:buNone/>
            </a:pPr>
            <a:endParaRPr lang="en-US" sz="1500" b="1" dirty="0"/>
          </a:p>
        </p:txBody>
      </p:sp>
      <p:sp>
        <p:nvSpPr>
          <p:cNvPr id="4" name="Slide Number Placeholder 3"/>
          <p:cNvSpPr>
            <a:spLocks noGrp="1"/>
          </p:cNvSpPr>
          <p:nvPr>
            <p:ph type="sldNum" sz="quarter" idx="12"/>
          </p:nvPr>
        </p:nvSpPr>
        <p:spPr/>
        <p:txBody>
          <a:bodyPr/>
          <a:lstStyle/>
          <a:p>
            <a:fld id="{23A3FB42-5A1D-4296-AABE-84EE882786C4}" type="slidenum">
              <a:rPr lang="en-US" smtClean="0"/>
              <a:t>44</a:t>
            </a:fld>
            <a:endParaRPr lang="en-US"/>
          </a:p>
        </p:txBody>
      </p:sp>
    </p:spTree>
    <p:extLst>
      <p:ext uri="{BB962C8B-B14F-4D97-AF65-F5344CB8AC3E}">
        <p14:creationId xmlns:p14="http://schemas.microsoft.com/office/powerpoint/2010/main" val="44436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3026" y="638186"/>
            <a:ext cx="9833754" cy="5935142"/>
          </a:xfrm>
        </p:spPr>
        <p:txBody>
          <a:bodyPr>
            <a:normAutofit/>
          </a:bodyPr>
          <a:lstStyle/>
          <a:p>
            <a:pPr marL="0" indent="0">
              <a:buNone/>
            </a:pPr>
            <a:r>
              <a:rPr lang="en-US" sz="2400" dirty="0"/>
              <a:t>Substitute, </a:t>
            </a:r>
            <a:r>
              <a:rPr lang="en-US" sz="2400" dirty="0" err="1"/>
              <a:t>f</a:t>
            </a:r>
            <a:r>
              <a:rPr lang="en-US" sz="1200" dirty="0" err="1"/>
              <a:t>max</a:t>
            </a:r>
            <a:r>
              <a:rPr lang="en-US" sz="2400" dirty="0"/>
              <a:t> and </a:t>
            </a:r>
            <a:r>
              <a:rPr lang="en-US" sz="2400" dirty="0" err="1"/>
              <a:t>f</a:t>
            </a:r>
            <a:r>
              <a:rPr lang="en-US" sz="1200" dirty="0" err="1"/>
              <a:t>min</a:t>
            </a:r>
            <a:r>
              <a:rPr lang="en-US" sz="2400" dirty="0"/>
              <a:t> values in bandwidth formula.</a:t>
            </a:r>
          </a:p>
          <a:p>
            <a:pPr marL="0" indent="0">
              <a:buNone/>
            </a:pPr>
            <a:endParaRPr lang="en-US" sz="2400" dirty="0"/>
          </a:p>
          <a:p>
            <a:pPr marL="0" indent="0">
              <a:buNone/>
            </a:pPr>
            <a:r>
              <a:rPr lang="en-US" sz="2400" dirty="0"/>
              <a:t>BW=</a:t>
            </a:r>
            <a:r>
              <a:rPr lang="en-US" sz="2400" dirty="0" err="1"/>
              <a:t>f</a:t>
            </a:r>
            <a:r>
              <a:rPr lang="en-US" sz="1200" dirty="0" err="1"/>
              <a:t>c</a:t>
            </a:r>
            <a:r>
              <a:rPr lang="en-US" sz="2400" dirty="0" err="1"/>
              <a:t>+f</a:t>
            </a:r>
            <a:r>
              <a:rPr lang="en-US" sz="1200" dirty="0" err="1"/>
              <a:t>m</a:t>
            </a:r>
            <a:r>
              <a:rPr lang="en-US" sz="2400" dirty="0"/>
              <a:t>−(f</a:t>
            </a:r>
            <a:r>
              <a:rPr lang="en-US" sz="1200" dirty="0"/>
              <a:t>c</a:t>
            </a:r>
            <a:r>
              <a:rPr lang="en-US" sz="2400" dirty="0"/>
              <a:t>−</a:t>
            </a:r>
            <a:r>
              <a:rPr lang="en-US" sz="2400" dirty="0" err="1"/>
              <a:t>f</a:t>
            </a:r>
            <a:r>
              <a:rPr lang="en-US" sz="1200" dirty="0" err="1"/>
              <a:t>m</a:t>
            </a:r>
            <a:r>
              <a:rPr lang="en-US" sz="2400" dirty="0"/>
              <a:t>)</a:t>
            </a:r>
          </a:p>
          <a:p>
            <a:pPr marL="0" indent="0">
              <a:buNone/>
            </a:pPr>
            <a:r>
              <a:rPr lang="en-US" sz="2400" dirty="0"/>
              <a:t>⇒BW=2f</a:t>
            </a:r>
            <a:r>
              <a:rPr lang="en-US" sz="1200" dirty="0"/>
              <a:t>m</a:t>
            </a:r>
          </a:p>
          <a:p>
            <a:pPr marL="0" indent="0">
              <a:buNone/>
            </a:pPr>
            <a:r>
              <a:rPr lang="en-US" sz="2400" dirty="0"/>
              <a:t>Thus, it can be said that the </a:t>
            </a:r>
            <a:r>
              <a:rPr lang="en-US" sz="2400" b="1" u="sng" dirty="0"/>
              <a:t>bandwidth required for amplitude modulated wave is twice the maximum  frequency of the modulating signal</a:t>
            </a:r>
            <a:r>
              <a:rPr lang="en-US" b="1" dirty="0"/>
              <a:t>.</a:t>
            </a:r>
          </a:p>
          <a:p>
            <a:pPr marL="0" indent="0">
              <a:buNone/>
            </a:pPr>
            <a:endParaRPr lang="en-US" sz="2400" b="1" dirty="0"/>
          </a:p>
          <a:p>
            <a:pPr marL="0" indent="0">
              <a:buNone/>
            </a:pPr>
            <a:r>
              <a:rPr lang="en-US" sz="2400" b="1" dirty="0"/>
              <a:t>Q-1 :</a:t>
            </a:r>
            <a:r>
              <a:rPr lang="en-US" sz="2400" dirty="0"/>
              <a:t>Bandwidth of AM wave is 20KHz, and highest frequency present is 800 KHz. Find out the </a:t>
            </a:r>
            <a:r>
              <a:rPr lang="en-US" sz="2400" b="1" dirty="0"/>
              <a:t>carrier frequency </a:t>
            </a:r>
            <a:r>
              <a:rPr lang="en-US" sz="2400" dirty="0"/>
              <a:t>used?</a:t>
            </a:r>
          </a:p>
          <a:p>
            <a:pPr marL="0" indent="0">
              <a:buNone/>
            </a:pPr>
            <a:r>
              <a:rPr lang="en-US" sz="2400" b="1" dirty="0"/>
              <a:t>Q-2</a:t>
            </a:r>
            <a:r>
              <a:rPr lang="en-US" sz="2400" dirty="0"/>
              <a:t> : Consider the AM Signal S(t) = [1+m(t)]</a:t>
            </a:r>
            <a:r>
              <a:rPr lang="en-US" sz="2400" dirty="0" err="1"/>
              <a:t>cos</a:t>
            </a:r>
            <a:r>
              <a:rPr lang="en-US" sz="2400" dirty="0"/>
              <a:t>(2</a:t>
            </a:r>
            <a:r>
              <a:rPr lang="el-GR" sz="2400" dirty="0"/>
              <a:t>π</a:t>
            </a:r>
            <a:r>
              <a:rPr lang="en-US" sz="2400" dirty="0" err="1"/>
              <a:t>f</a:t>
            </a:r>
            <a:r>
              <a:rPr lang="en-US" sz="1200" dirty="0" err="1"/>
              <a:t>c</a:t>
            </a:r>
            <a:r>
              <a:rPr lang="en-US" sz="2400" dirty="0" err="1"/>
              <a:t>t</a:t>
            </a:r>
            <a:r>
              <a:rPr lang="en-US" sz="2400" dirty="0"/>
              <a:t>),It is given that the </a:t>
            </a:r>
            <a:r>
              <a:rPr lang="en-US" sz="2400" b="1" dirty="0"/>
              <a:t>BW of real Law Pass Massage Signal is 2 KHz</a:t>
            </a:r>
            <a:r>
              <a:rPr lang="en-US" sz="2400" dirty="0"/>
              <a:t>. Find the BW of AM wave?</a:t>
            </a:r>
          </a:p>
        </p:txBody>
      </p:sp>
      <p:sp>
        <p:nvSpPr>
          <p:cNvPr id="4" name="Slide Number Placeholder 3"/>
          <p:cNvSpPr>
            <a:spLocks noGrp="1"/>
          </p:cNvSpPr>
          <p:nvPr>
            <p:ph type="sldNum" sz="quarter" idx="12"/>
          </p:nvPr>
        </p:nvSpPr>
        <p:spPr/>
        <p:txBody>
          <a:bodyPr/>
          <a:lstStyle/>
          <a:p>
            <a:fld id="{23A3FB42-5A1D-4296-AABE-84EE882786C4}" type="slidenum">
              <a:rPr lang="en-US" smtClean="0"/>
              <a:t>45</a:t>
            </a:fld>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14EAD4C-870D-4ABB-9EC8-8806D64B1AD4}"/>
                  </a:ext>
                </a:extLst>
              </p14:cNvPr>
              <p14:cNvContentPartPr/>
              <p14:nvPr/>
            </p14:nvContentPartPr>
            <p14:xfrm>
              <a:off x="-1095698" y="2753657"/>
              <a:ext cx="360" cy="360"/>
            </p14:xfrm>
          </p:contentPart>
        </mc:Choice>
        <mc:Fallback xmlns="">
          <p:pic>
            <p:nvPicPr>
              <p:cNvPr id="10" name="Ink 9">
                <a:extLst>
                  <a:ext uri="{FF2B5EF4-FFF2-40B4-BE49-F238E27FC236}">
                    <a16:creationId xmlns:a16="http://schemas.microsoft.com/office/drawing/2014/main" id="{A14EAD4C-870D-4ABB-9EC8-8806D64B1AD4}"/>
                  </a:ext>
                </a:extLst>
              </p:cNvPr>
              <p:cNvPicPr/>
              <p:nvPr/>
            </p:nvPicPr>
            <p:blipFill>
              <a:blip r:embed="rId66"/>
              <a:stretch>
                <a:fillRect/>
              </a:stretch>
            </p:blipFill>
            <p:spPr>
              <a:xfrm>
                <a:off x="-1104698" y="2744657"/>
                <a:ext cx="18000" cy="18000"/>
              </a:xfrm>
              <a:prstGeom prst="rect">
                <a:avLst/>
              </a:prstGeom>
            </p:spPr>
          </p:pic>
        </mc:Fallback>
      </mc:AlternateContent>
    </p:spTree>
    <p:extLst>
      <p:ext uri="{BB962C8B-B14F-4D97-AF65-F5344CB8AC3E}">
        <p14:creationId xmlns:p14="http://schemas.microsoft.com/office/powerpoint/2010/main" val="76775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Power Calculations of AM Wave</a:t>
            </a:r>
          </a:p>
        </p:txBody>
      </p:sp>
      <p:sp>
        <p:nvSpPr>
          <p:cNvPr id="3" name="Content Placeholder 2"/>
          <p:cNvSpPr>
            <a:spLocks noGrp="1"/>
          </p:cNvSpPr>
          <p:nvPr>
            <p:ph idx="1"/>
          </p:nvPr>
        </p:nvSpPr>
        <p:spPr>
          <a:xfrm>
            <a:off x="1028497" y="1737034"/>
            <a:ext cx="10630103" cy="4195481"/>
          </a:xfrm>
        </p:spPr>
        <p:txBody>
          <a:bodyPr>
            <a:noAutofit/>
          </a:bodyPr>
          <a:lstStyle/>
          <a:p>
            <a:pPr>
              <a:buFont typeface="Wingdings" pitchFamily="2" charset="2"/>
              <a:buChar char="Ø"/>
            </a:pPr>
            <a:r>
              <a:rPr lang="en-US" sz="2400" dirty="0"/>
              <a:t>Consider the following equation of amplitude modulated wave </a:t>
            </a:r>
            <a:r>
              <a:rPr lang="en-US" sz="2400" b="1" dirty="0"/>
              <a:t>(Single Tone).</a:t>
            </a:r>
          </a:p>
          <a:p>
            <a:pPr marL="0" indent="0">
              <a:buNone/>
            </a:pPr>
            <a:r>
              <a:rPr lang="en-US" sz="2400" b="1" dirty="0"/>
              <a:t>     S(t)=A</a:t>
            </a:r>
            <a:r>
              <a:rPr lang="en-US" sz="1200" b="1" dirty="0"/>
              <a:t>c</a:t>
            </a:r>
            <a:r>
              <a:rPr lang="en-US" sz="2400" b="1" dirty="0"/>
              <a:t>[1+μcos(2π</a:t>
            </a:r>
            <a:r>
              <a:rPr lang="en-US" sz="2400" b="1" dirty="0" err="1"/>
              <a:t>f</a:t>
            </a:r>
            <a:r>
              <a:rPr lang="en-US" sz="1200" b="1" dirty="0" err="1"/>
              <a:t>m</a:t>
            </a:r>
            <a:r>
              <a:rPr lang="en-US" sz="2400" b="1" dirty="0" err="1"/>
              <a:t>t</a:t>
            </a:r>
            <a:r>
              <a:rPr lang="en-US" sz="2400" b="1" dirty="0"/>
              <a:t>)]cos(2π</a:t>
            </a:r>
            <a:r>
              <a:rPr lang="en-US" sz="2400" b="1" dirty="0" err="1"/>
              <a:t>f</a:t>
            </a:r>
            <a:r>
              <a:rPr lang="en-US" sz="1200" b="1" dirty="0" err="1"/>
              <a:t>c</a:t>
            </a:r>
            <a:r>
              <a:rPr lang="en-US" sz="2400" b="1" dirty="0" err="1"/>
              <a:t>t</a:t>
            </a:r>
            <a:r>
              <a:rPr lang="en-US" sz="2400" b="1" dirty="0"/>
              <a:t>) or S(t)=A</a:t>
            </a:r>
            <a:r>
              <a:rPr lang="en-US" sz="1200" b="1" dirty="0"/>
              <a:t>c</a:t>
            </a:r>
            <a:r>
              <a:rPr lang="en-US" sz="2400" b="1" dirty="0"/>
              <a:t>[1+K</a:t>
            </a:r>
            <a:r>
              <a:rPr lang="en-US" sz="1200" b="1" dirty="0"/>
              <a:t>a</a:t>
            </a:r>
            <a:r>
              <a:rPr lang="en-US" sz="2400" b="1" dirty="0"/>
              <a:t>m(t)]cos(2π</a:t>
            </a:r>
            <a:r>
              <a:rPr lang="en-US" sz="2400" b="1" dirty="0" err="1"/>
              <a:t>f</a:t>
            </a:r>
            <a:r>
              <a:rPr lang="en-US" sz="1200" b="1" dirty="0" err="1"/>
              <a:t>c</a:t>
            </a:r>
            <a:r>
              <a:rPr lang="en-US" sz="2400" b="1" dirty="0" err="1"/>
              <a:t>t</a:t>
            </a:r>
            <a:r>
              <a:rPr lang="en-US" sz="2400" b="1" dirty="0"/>
              <a:t>)</a:t>
            </a:r>
          </a:p>
          <a:p>
            <a:pPr marL="0" indent="0">
              <a:buNone/>
            </a:pPr>
            <a:endParaRPr lang="en-US" sz="2400" dirty="0"/>
          </a:p>
          <a:p>
            <a:pPr marL="0" indent="0">
              <a:buNone/>
            </a:pPr>
            <a:r>
              <a:rPr lang="en-US" sz="2400" dirty="0"/>
              <a:t> S(t)=</a:t>
            </a:r>
            <a:r>
              <a:rPr lang="en-US" sz="2400" dirty="0" err="1"/>
              <a:t>A</a:t>
            </a:r>
            <a:r>
              <a:rPr lang="en-US" sz="1200" dirty="0" err="1"/>
              <a:t>c</a:t>
            </a:r>
            <a:r>
              <a:rPr lang="en-US" sz="2400" dirty="0" err="1"/>
              <a:t>cos</a:t>
            </a:r>
            <a:r>
              <a:rPr lang="en-US" sz="2400" dirty="0"/>
              <a:t>(2π</a:t>
            </a:r>
            <a:r>
              <a:rPr lang="en-US" sz="2400" dirty="0" err="1"/>
              <a:t>f</a:t>
            </a:r>
            <a:r>
              <a:rPr lang="en-US" sz="1200" dirty="0" err="1"/>
              <a:t>c</a:t>
            </a:r>
            <a:r>
              <a:rPr lang="en-US" sz="2400" dirty="0" err="1"/>
              <a:t>t</a:t>
            </a:r>
            <a:r>
              <a:rPr lang="en-US" sz="2400" dirty="0"/>
              <a:t>)+(1/2)</a:t>
            </a:r>
            <a:r>
              <a:rPr lang="en-US" sz="2400" dirty="0" err="1"/>
              <a:t>A</a:t>
            </a:r>
            <a:r>
              <a:rPr lang="en-US" sz="1200" dirty="0" err="1"/>
              <a:t>c</a:t>
            </a:r>
            <a:r>
              <a:rPr lang="en-US" sz="2400" dirty="0" err="1"/>
              <a:t>μcos</a:t>
            </a:r>
            <a:r>
              <a:rPr lang="en-US" sz="2400" dirty="0"/>
              <a:t>[2π(</a:t>
            </a:r>
            <a:r>
              <a:rPr lang="en-US" sz="2400" dirty="0" err="1"/>
              <a:t>f</a:t>
            </a:r>
            <a:r>
              <a:rPr lang="en-US" sz="1200" dirty="0" err="1"/>
              <a:t>c</a:t>
            </a:r>
            <a:r>
              <a:rPr lang="en-US" sz="2400" dirty="0" err="1"/>
              <a:t>+f</a:t>
            </a:r>
            <a:r>
              <a:rPr lang="en-US" sz="1200" dirty="0" err="1"/>
              <a:t>m</a:t>
            </a:r>
            <a:r>
              <a:rPr lang="en-US" sz="2400" dirty="0"/>
              <a:t>)t]+(1/2)</a:t>
            </a:r>
            <a:r>
              <a:rPr lang="en-US" sz="2400" dirty="0" err="1"/>
              <a:t>A</a:t>
            </a:r>
            <a:r>
              <a:rPr lang="en-US" sz="1200" dirty="0" err="1"/>
              <a:t>c</a:t>
            </a:r>
            <a:r>
              <a:rPr lang="en-US" sz="2400" dirty="0" err="1"/>
              <a:t>μcos</a:t>
            </a:r>
            <a:r>
              <a:rPr lang="en-US" sz="2400" dirty="0"/>
              <a:t>[2π(f</a:t>
            </a:r>
            <a:r>
              <a:rPr lang="en-US" sz="1200" dirty="0"/>
              <a:t>c</a:t>
            </a:r>
            <a:r>
              <a:rPr lang="en-US" sz="2400" dirty="0"/>
              <a:t>−</a:t>
            </a:r>
            <a:r>
              <a:rPr lang="en-US" sz="2400" dirty="0" err="1"/>
              <a:t>f</a:t>
            </a:r>
            <a:r>
              <a:rPr lang="en-US" sz="1200" dirty="0" err="1"/>
              <a:t>m</a:t>
            </a:r>
            <a:r>
              <a:rPr lang="en-US" sz="2400" dirty="0"/>
              <a:t>)t]</a:t>
            </a:r>
          </a:p>
          <a:p>
            <a:pPr marL="0" indent="0">
              <a:buNone/>
            </a:pPr>
            <a:endParaRPr lang="en-US" sz="2400" dirty="0"/>
          </a:p>
          <a:p>
            <a:pPr>
              <a:buFont typeface="Wingdings" pitchFamily="2" charset="2"/>
              <a:buChar char="Ø"/>
            </a:pPr>
            <a:r>
              <a:rPr lang="en-US" sz="2400" dirty="0"/>
              <a:t>Power of AM wave is equal to the sum of powers of </a:t>
            </a:r>
            <a:r>
              <a:rPr lang="en-US" sz="2400" b="1" u="sng" dirty="0"/>
              <a:t>carrier</a:t>
            </a:r>
            <a:r>
              <a:rPr lang="en-US" sz="2400" dirty="0"/>
              <a:t>, </a:t>
            </a:r>
            <a:r>
              <a:rPr lang="en-US" sz="2400" b="1" u="sng" dirty="0"/>
              <a:t>upper sideband</a:t>
            </a:r>
            <a:r>
              <a:rPr lang="en-US" sz="2400" dirty="0"/>
              <a:t>, and </a:t>
            </a:r>
            <a:r>
              <a:rPr lang="en-US" sz="2400" b="1" u="sng" dirty="0"/>
              <a:t>lower sideband </a:t>
            </a:r>
            <a:r>
              <a:rPr lang="en-US" sz="2400" dirty="0"/>
              <a:t>frequency components.</a:t>
            </a:r>
          </a:p>
          <a:p>
            <a:pPr marL="0" indent="0">
              <a:buNone/>
            </a:pPr>
            <a:endParaRPr lang="en-US" sz="2400" dirty="0"/>
          </a:p>
          <a:p>
            <a:pPr marL="0" indent="0">
              <a:buNone/>
            </a:pPr>
            <a:r>
              <a:rPr lang="en-US" sz="2400" dirty="0"/>
              <a:t>                                  </a:t>
            </a:r>
            <a:r>
              <a:rPr lang="en-US" sz="2400" dirty="0" err="1"/>
              <a:t>P</a:t>
            </a:r>
            <a:r>
              <a:rPr lang="en-US" sz="1200" dirty="0" err="1"/>
              <a:t>t</a:t>
            </a:r>
            <a:r>
              <a:rPr lang="en-US" sz="2400" dirty="0"/>
              <a:t>=</a:t>
            </a:r>
            <a:r>
              <a:rPr lang="en-US" sz="2400" dirty="0" err="1"/>
              <a:t>P</a:t>
            </a:r>
            <a:r>
              <a:rPr lang="en-US" sz="1200" dirty="0" err="1"/>
              <a:t>c</a:t>
            </a:r>
            <a:r>
              <a:rPr lang="en-US" sz="2400" dirty="0" err="1"/>
              <a:t>+P</a:t>
            </a:r>
            <a:r>
              <a:rPr lang="en-US" sz="1200" dirty="0" err="1"/>
              <a:t>USB</a:t>
            </a:r>
            <a:r>
              <a:rPr lang="en-US" sz="2400" dirty="0" err="1"/>
              <a:t>+P</a:t>
            </a:r>
            <a:r>
              <a:rPr lang="en-US" sz="1200" dirty="0" err="1"/>
              <a:t>LSB</a:t>
            </a:r>
            <a:endParaRPr lang="en-US" sz="1200" dirty="0"/>
          </a:p>
        </p:txBody>
      </p:sp>
      <p:sp>
        <p:nvSpPr>
          <p:cNvPr id="4" name="Slide Number Placeholder 3"/>
          <p:cNvSpPr>
            <a:spLocks noGrp="1"/>
          </p:cNvSpPr>
          <p:nvPr>
            <p:ph type="sldNum" sz="quarter" idx="12"/>
          </p:nvPr>
        </p:nvSpPr>
        <p:spPr/>
        <p:txBody>
          <a:bodyPr/>
          <a:lstStyle/>
          <a:p>
            <a:fld id="{23A3FB42-5A1D-4296-AABE-84EE882786C4}" type="slidenum">
              <a:rPr lang="en-US" smtClean="0"/>
              <a:t>46</a:t>
            </a:fld>
            <a:endParaRPr lang="en-US"/>
          </a:p>
        </p:txBody>
      </p:sp>
    </p:spTree>
    <p:extLst>
      <p:ext uri="{BB962C8B-B14F-4D97-AF65-F5344CB8AC3E}">
        <p14:creationId xmlns:p14="http://schemas.microsoft.com/office/powerpoint/2010/main" val="3054509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303084"/>
            <a:ext cx="9403307" cy="6523385"/>
          </a:xfrm>
        </p:spPr>
        <p:txBody>
          <a:bodyPr>
            <a:noAutofit/>
          </a:bodyPr>
          <a:lstStyle/>
          <a:p>
            <a:r>
              <a:rPr lang="en-US" sz="2400" dirty="0"/>
              <a:t>In general, the power of a signal is given as the ratio of square of RMS value of signal voltage and the load resistance. We know that the standard formula for power is:</a:t>
            </a:r>
          </a:p>
          <a:p>
            <a:endParaRPr lang="en-US" sz="2400" dirty="0"/>
          </a:p>
          <a:p>
            <a:pPr marL="0" indent="0">
              <a:buNone/>
            </a:pPr>
            <a:endParaRPr lang="en-US" sz="2400" dirty="0"/>
          </a:p>
          <a:p>
            <a:pPr marL="0" indent="0">
              <a:buNone/>
            </a:pPr>
            <a:r>
              <a:rPr lang="en-US" sz="2400" dirty="0"/>
              <a:t>Where,</a:t>
            </a:r>
          </a:p>
          <a:p>
            <a:pPr marL="0" indent="0">
              <a:buNone/>
            </a:pPr>
            <a:r>
              <a:rPr lang="en-US" sz="2400" dirty="0" err="1"/>
              <a:t>v</a:t>
            </a:r>
            <a:r>
              <a:rPr lang="en-US" sz="1200" dirty="0" err="1"/>
              <a:t>rms</a:t>
            </a:r>
            <a:r>
              <a:rPr lang="en-US" sz="2400" dirty="0"/>
              <a:t> is the RMS [Root Mean Square] value of cos signal.</a:t>
            </a:r>
          </a:p>
          <a:p>
            <a:pPr marL="0" indent="0">
              <a:buNone/>
            </a:pPr>
            <a:r>
              <a:rPr lang="en-US" sz="2400" dirty="0"/>
              <a:t>First, let us find the </a:t>
            </a:r>
            <a:r>
              <a:rPr lang="en-US" sz="2400" b="1" dirty="0"/>
              <a:t>powers of the carrier</a:t>
            </a:r>
            <a:r>
              <a:rPr lang="en-US" sz="2400" dirty="0"/>
              <a:t>, the upper and lower sideband one by one.</a:t>
            </a:r>
          </a:p>
          <a:p>
            <a:pPr marL="0" indent="0">
              <a:buNone/>
            </a:pPr>
            <a:r>
              <a:rPr lang="en-US" sz="2400" dirty="0"/>
              <a:t>The peak amplitude of the carrier term in AM signal is the </a:t>
            </a:r>
            <a:r>
              <a:rPr lang="en-US" sz="2400" b="1" dirty="0"/>
              <a:t>same as that of un modulated carrier signal</a:t>
            </a:r>
            <a:r>
              <a:rPr lang="en-US" sz="2400" dirty="0"/>
              <a:t>. Therefore, the carrier power is given as:</a:t>
            </a:r>
          </a:p>
          <a:p>
            <a:pPr marL="0" indent="0">
              <a:buNone/>
            </a:pPr>
            <a:endParaRPr lang="en-US" sz="2400" dirty="0"/>
          </a:p>
          <a:p>
            <a:pPr marL="0" indent="0">
              <a:buNone/>
            </a:pPr>
            <a:r>
              <a:rPr lang="en-US" sz="2400" dirty="0"/>
              <a:t>Carrier power   </a:t>
            </a:r>
          </a:p>
          <a:p>
            <a:pPr marL="0" indent="0">
              <a:buNone/>
            </a:pPr>
            <a:endParaRPr lang="en-US" sz="2400" dirty="0"/>
          </a:p>
          <a:p>
            <a:pPr marL="0" indent="0">
              <a:buNone/>
            </a:pP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47</a:t>
            </a:fld>
            <a:endParaRPr lang="en-US"/>
          </a:p>
        </p:txBody>
      </p:sp>
      <p:pic>
        <p:nvPicPr>
          <p:cNvPr id="1026" name="Picture 2" descr="C:\Users\Hp\Desktop\po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813" y="1538571"/>
            <a:ext cx="3994671" cy="9714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Desktop\carierr pow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802" y="5527884"/>
            <a:ext cx="2286000" cy="1162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00725" y="5831456"/>
            <a:ext cx="6191251" cy="400110"/>
          </a:xfrm>
          <a:prstGeom prst="rect">
            <a:avLst/>
          </a:prstGeom>
          <a:noFill/>
        </p:spPr>
        <p:txBody>
          <a:bodyPr wrap="square" rtlCol="0">
            <a:spAutoFit/>
          </a:bodyPr>
          <a:lstStyle/>
          <a:p>
            <a:r>
              <a:rPr lang="en-US" sz="2000" dirty="0"/>
              <a:t>If the value of R is not given, assume as R = 1</a:t>
            </a:r>
          </a:p>
        </p:txBody>
      </p:sp>
    </p:spTree>
    <p:extLst>
      <p:ext uri="{BB962C8B-B14F-4D97-AF65-F5344CB8AC3E}">
        <p14:creationId xmlns:p14="http://schemas.microsoft.com/office/powerpoint/2010/main" val="3141096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p\Desktop\powe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441" y="133195"/>
            <a:ext cx="6353503" cy="66151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3A3FB42-5A1D-4296-AABE-84EE882786C4}" type="slidenum">
              <a:rPr lang="en-US" smtClean="0"/>
              <a:t>48</a:t>
            </a:fld>
            <a:endParaRPr lang="en-US"/>
          </a:p>
        </p:txBody>
      </p:sp>
    </p:spTree>
    <p:extLst>
      <p:ext uri="{BB962C8B-B14F-4D97-AF65-F5344CB8AC3E}">
        <p14:creationId xmlns:p14="http://schemas.microsoft.com/office/powerpoint/2010/main" val="2125151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530" y="-17430"/>
            <a:ext cx="8946541" cy="6469986"/>
          </a:xfrm>
        </p:spPr>
        <p:txBody>
          <a:bodyPr>
            <a:normAutofit/>
          </a:bodyPr>
          <a:lstStyle/>
          <a:p>
            <a:pPr>
              <a:buFont typeface="Wingdings" pitchFamily="2" charset="2"/>
              <a:buChar char="Ø"/>
            </a:pPr>
            <a:endParaRPr lang="en-US" sz="2400" dirty="0"/>
          </a:p>
          <a:p>
            <a:pPr>
              <a:buFont typeface="Wingdings" pitchFamily="2" charset="2"/>
              <a:buChar char="Ø"/>
            </a:pPr>
            <a:r>
              <a:rPr lang="en-US" sz="2400" b="1" u="sng" dirty="0"/>
              <a:t>Transmission efficiency of AM Wave</a:t>
            </a:r>
          </a:p>
          <a:p>
            <a:pPr>
              <a:buFont typeface="Wingdings" pitchFamily="2" charset="2"/>
              <a:buChar char="Ø"/>
            </a:pPr>
            <a:r>
              <a:rPr lang="en-US" sz="2400" dirty="0"/>
              <a:t>Transmission efficiency = </a:t>
            </a:r>
            <a:r>
              <a:rPr lang="en-US" sz="2400" u="sng" dirty="0"/>
              <a:t>Total Side Band Power</a:t>
            </a:r>
          </a:p>
          <a:p>
            <a:pPr marL="0" indent="0">
              <a:buNone/>
            </a:pPr>
            <a:r>
              <a:rPr lang="en-US" sz="2400" dirty="0"/>
              <a:t>                                               Total Transmitted Power</a:t>
            </a:r>
          </a:p>
        </p:txBody>
      </p:sp>
      <p:sp>
        <p:nvSpPr>
          <p:cNvPr id="4" name="Slide Number Placeholder 3"/>
          <p:cNvSpPr>
            <a:spLocks noGrp="1"/>
          </p:cNvSpPr>
          <p:nvPr>
            <p:ph type="sldNum" sz="quarter" idx="12"/>
          </p:nvPr>
        </p:nvSpPr>
        <p:spPr/>
        <p:txBody>
          <a:bodyPr/>
          <a:lstStyle/>
          <a:p>
            <a:fld id="{23A3FB42-5A1D-4296-AABE-84EE882786C4}" type="slidenum">
              <a:rPr lang="en-US" smtClean="0"/>
              <a:t>49</a:t>
            </a:fld>
            <a:endParaRPr lang="en-US"/>
          </a:p>
        </p:txBody>
      </p:sp>
      <p:pic>
        <p:nvPicPr>
          <p:cNvPr id="2050" name="Picture 2" descr="C:\Users\Hp\Desktop\e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030" y="2032382"/>
            <a:ext cx="5210354" cy="45704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43576" y="4317625"/>
            <a:ext cx="1492370" cy="2152186"/>
          </a:xfrm>
          <a:prstGeom prst="rect">
            <a:avLst/>
          </a:prstGeom>
          <a:solidFill>
            <a:schemeClr val="tx1"/>
          </a:solidFill>
        </p:spPr>
        <p:txBody>
          <a:bodyPr wrap="square" rtlCol="0">
            <a:spAutoFit/>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50" name="Ink 49">
                <a:extLst>
                  <a:ext uri="{FF2B5EF4-FFF2-40B4-BE49-F238E27FC236}">
                    <a16:creationId xmlns:a16="http://schemas.microsoft.com/office/drawing/2014/main" id="{712C407A-EAA6-4B30-B6DD-C593DBDF8333}"/>
                  </a:ext>
                </a:extLst>
              </p14:cNvPr>
              <p14:cNvContentPartPr/>
              <p14:nvPr/>
            </p14:nvContentPartPr>
            <p14:xfrm>
              <a:off x="-1371818" y="2072897"/>
              <a:ext cx="360" cy="360"/>
            </p14:xfrm>
          </p:contentPart>
        </mc:Choice>
        <mc:Fallback xmlns="">
          <p:pic>
            <p:nvPicPr>
              <p:cNvPr id="50" name="Ink 49">
                <a:extLst>
                  <a:ext uri="{FF2B5EF4-FFF2-40B4-BE49-F238E27FC236}">
                    <a16:creationId xmlns:a16="http://schemas.microsoft.com/office/drawing/2014/main" id="{712C407A-EAA6-4B30-B6DD-C593DBDF8333}"/>
                  </a:ext>
                </a:extLst>
              </p:cNvPr>
              <p:cNvPicPr/>
              <p:nvPr/>
            </p:nvPicPr>
            <p:blipFill>
              <a:blip r:embed="rId58"/>
              <a:stretch>
                <a:fillRect/>
              </a:stretch>
            </p:blipFill>
            <p:spPr>
              <a:xfrm>
                <a:off x="-1380458" y="2064257"/>
                <a:ext cx="18000" cy="18000"/>
              </a:xfrm>
              <a:prstGeom prst="rect">
                <a:avLst/>
              </a:prstGeom>
            </p:spPr>
          </p:pic>
        </mc:Fallback>
      </mc:AlternateContent>
    </p:spTree>
    <p:extLst>
      <p:ext uri="{BB962C8B-B14F-4D97-AF65-F5344CB8AC3E}">
        <p14:creationId xmlns:p14="http://schemas.microsoft.com/office/powerpoint/2010/main" val="371046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US" b="1" u="sng" dirty="0"/>
              <a:t>References</a:t>
            </a:r>
          </a:p>
        </p:txBody>
      </p:sp>
      <p:sp>
        <p:nvSpPr>
          <p:cNvPr id="3" name="Content Placeholder 2"/>
          <p:cNvSpPr>
            <a:spLocks noGrp="1"/>
          </p:cNvSpPr>
          <p:nvPr>
            <p:ph idx="1"/>
          </p:nvPr>
        </p:nvSpPr>
        <p:spPr>
          <a:xfrm>
            <a:off x="1103312" y="1552581"/>
            <a:ext cx="8946541" cy="4195481"/>
          </a:xfrm>
        </p:spPr>
        <p:txBody>
          <a:bodyPr>
            <a:normAutofit/>
          </a:bodyPr>
          <a:lstStyle/>
          <a:p>
            <a:pPr marL="457200" indent="-457200">
              <a:buFont typeface="+mj-lt"/>
              <a:buAutoNum type="arabicPeriod"/>
            </a:pPr>
            <a:r>
              <a:rPr lang="en-US" sz="2400" dirty="0"/>
              <a:t>Bruce Carlson and Paul Crilly,(2009).Communication Systems, McGraw-Hill Education.</a:t>
            </a:r>
          </a:p>
          <a:p>
            <a:pPr marL="457200" indent="-457200">
              <a:buFont typeface="+mj-lt"/>
              <a:buAutoNum type="arabicPeriod"/>
            </a:pPr>
            <a:r>
              <a:rPr lang="en-US" sz="2400" dirty="0"/>
              <a:t>Simon </a:t>
            </a:r>
            <a:r>
              <a:rPr lang="en-US" sz="2400" dirty="0" err="1"/>
              <a:t>Haykin</a:t>
            </a:r>
            <a:r>
              <a:rPr lang="en-US" sz="2400" dirty="0"/>
              <a:t>, Michael </a:t>
            </a:r>
            <a:r>
              <a:rPr lang="en-US" sz="2400" dirty="0" err="1"/>
              <a:t>Moher</a:t>
            </a:r>
            <a:r>
              <a:rPr lang="en-US" sz="2400" dirty="0"/>
              <a:t>. Communication Systems</a:t>
            </a:r>
          </a:p>
        </p:txBody>
      </p:sp>
      <p:sp>
        <p:nvSpPr>
          <p:cNvPr id="4" name="Slide Number Placeholder 3"/>
          <p:cNvSpPr>
            <a:spLocks noGrp="1"/>
          </p:cNvSpPr>
          <p:nvPr>
            <p:ph type="sldNum" sz="quarter" idx="12"/>
          </p:nvPr>
        </p:nvSpPr>
        <p:spPr/>
        <p:txBody>
          <a:bodyPr/>
          <a:lstStyle/>
          <a:p>
            <a:fld id="{23A3FB42-5A1D-4296-AABE-84EE882786C4}" type="slidenum">
              <a:rPr lang="en-US" smtClean="0"/>
              <a:t>5</a:t>
            </a:fld>
            <a:endParaRPr lang="en-US"/>
          </a:p>
        </p:txBody>
      </p:sp>
    </p:spTree>
    <p:extLst>
      <p:ext uri="{BB962C8B-B14F-4D97-AF65-F5344CB8AC3E}">
        <p14:creationId xmlns:p14="http://schemas.microsoft.com/office/powerpoint/2010/main" val="2204872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1669" y="0"/>
            <a:ext cx="9576190" cy="5679056"/>
          </a:xfrm>
        </p:spPr>
        <p:txBody>
          <a:bodyPr>
            <a:normAutofit/>
          </a:bodyPr>
          <a:lstStyle/>
          <a:p>
            <a:r>
              <a:rPr lang="en-US" sz="2400" b="1" dirty="0"/>
              <a:t>Q-1</a:t>
            </a:r>
            <a:r>
              <a:rPr lang="en-US" sz="2400" dirty="0"/>
              <a:t>: For an Amplitude Modulated Signal, Which carrier power is 500W ,and the Modulation index is 0.75, Calculate the total power ,and Power of each side Bands?</a:t>
            </a:r>
          </a:p>
          <a:p>
            <a:r>
              <a:rPr lang="en-US" sz="2400" b="1" dirty="0"/>
              <a:t>Q-2</a:t>
            </a:r>
            <a:r>
              <a:rPr lang="en-US" sz="2400" dirty="0"/>
              <a:t> : </a:t>
            </a:r>
            <a:r>
              <a:rPr lang="en-US" sz="2400" b="1" u="sng" dirty="0"/>
              <a:t>Due to an AM</a:t>
            </a:r>
            <a:r>
              <a:rPr lang="en-US" sz="2400" dirty="0"/>
              <a:t>, by a sinusoidal wave , if the total current in the Antenna increases from 4 A to 4.8 A, Find the Depth of the modulation in percentage? </a:t>
            </a:r>
            <a:r>
              <a:rPr lang="en-US" sz="2400" b="1" dirty="0"/>
              <a:t>(</a:t>
            </a:r>
            <a:r>
              <a:rPr lang="en-US" sz="2400" b="1" u="sng" dirty="0"/>
              <a:t>Assignment 1-Qu 1</a:t>
            </a:r>
            <a:r>
              <a:rPr lang="en-US" sz="2400" b="1" dirty="0"/>
              <a:t>)</a:t>
            </a:r>
          </a:p>
          <a:p>
            <a:r>
              <a:rPr lang="en-US" sz="2400" b="1" dirty="0"/>
              <a:t>Q-3</a:t>
            </a:r>
            <a:r>
              <a:rPr lang="en-US" sz="2400" dirty="0"/>
              <a:t> :</a:t>
            </a:r>
          </a:p>
          <a:p>
            <a:endParaRPr lang="en-US" sz="2400" dirty="0"/>
          </a:p>
          <a:p>
            <a:endParaRPr lang="en-US" sz="2400" dirty="0"/>
          </a:p>
          <a:p>
            <a:endParaRPr lang="en-US" sz="2400" dirty="0"/>
          </a:p>
          <a:p>
            <a:pPr marL="0" indent="0">
              <a:buNone/>
            </a:pPr>
            <a:r>
              <a:rPr lang="en-US" sz="2400" dirty="0"/>
              <a:t>And Find out the Transmission Efficiency?</a:t>
            </a:r>
          </a:p>
          <a:p>
            <a:pPr marL="0" indent="0">
              <a:buNone/>
            </a:pPr>
            <a:r>
              <a:rPr lang="en-US" sz="2400" b="1" dirty="0"/>
              <a:t>Q-4 :</a:t>
            </a:r>
          </a:p>
        </p:txBody>
      </p:sp>
      <p:sp>
        <p:nvSpPr>
          <p:cNvPr id="4" name="Slide Number Placeholder 3"/>
          <p:cNvSpPr>
            <a:spLocks noGrp="1"/>
          </p:cNvSpPr>
          <p:nvPr>
            <p:ph type="sldNum" sz="quarter" idx="12"/>
          </p:nvPr>
        </p:nvSpPr>
        <p:spPr/>
        <p:txBody>
          <a:bodyPr/>
          <a:lstStyle/>
          <a:p>
            <a:fld id="{23A3FB42-5A1D-4296-AABE-84EE882786C4}" type="slidenum">
              <a:rPr lang="en-US" smtClean="0"/>
              <a:t>50</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118" y="2922815"/>
            <a:ext cx="7990768" cy="1543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Hp\Desktop\q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18" y="5303384"/>
            <a:ext cx="7990768" cy="127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797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004" y="411774"/>
            <a:ext cx="9576190" cy="5679056"/>
          </a:xfrm>
        </p:spPr>
        <p:txBody>
          <a:bodyPr>
            <a:normAutofit fontScale="92500" lnSpcReduction="10000"/>
          </a:bodyPr>
          <a:lstStyle/>
          <a:p>
            <a:r>
              <a:rPr lang="en-US" sz="2400" b="1" u="sng" dirty="0"/>
              <a:t>Exam Questions (Intake 36) Class Room </a:t>
            </a:r>
          </a:p>
          <a:p>
            <a:endParaRPr lang="en-US" sz="2400" dirty="0"/>
          </a:p>
          <a:p>
            <a:pPr marL="0" indent="0">
              <a:buNone/>
            </a:pPr>
            <a:r>
              <a:rPr lang="en-US" sz="2400" dirty="0"/>
              <a:t>A Sinusoidal carrier frequency of 1.2MHz is amplitude modulated by a sinusoidal voltage of frequency 20KHz , resulting in maximum and minimum modulated carrier amplitude of 110V &amp; 90V respectively. Find out followings:                                                                     	</a:t>
            </a:r>
          </a:p>
          <a:p>
            <a:pPr marL="0" indent="0">
              <a:buNone/>
            </a:pPr>
            <a:endParaRPr lang="en-US" sz="2400" dirty="0"/>
          </a:p>
          <a:p>
            <a:pPr marL="0" indent="0">
              <a:buNone/>
            </a:pPr>
            <a:r>
              <a:rPr lang="en-US" sz="2400" dirty="0" err="1"/>
              <a:t>i</a:t>
            </a:r>
            <a:r>
              <a:rPr lang="en-US" sz="2400" dirty="0"/>
              <a:t>.	Frequency of lower and upper side bands</a:t>
            </a:r>
          </a:p>
          <a:p>
            <a:pPr marL="0" indent="0">
              <a:buNone/>
            </a:pPr>
            <a:endParaRPr lang="en-US" sz="2400" dirty="0"/>
          </a:p>
          <a:p>
            <a:pPr marL="0" indent="0">
              <a:buNone/>
            </a:pPr>
            <a:r>
              <a:rPr lang="en-US" sz="2400" dirty="0"/>
              <a:t>ii.	Un-modulated carrier amplitude</a:t>
            </a:r>
          </a:p>
          <a:p>
            <a:pPr marL="0" indent="0">
              <a:buNone/>
            </a:pPr>
            <a:endParaRPr lang="en-US" sz="2400" dirty="0"/>
          </a:p>
          <a:p>
            <a:pPr marL="0" indent="0">
              <a:buNone/>
            </a:pPr>
            <a:r>
              <a:rPr lang="en-US" sz="2400" dirty="0"/>
              <a:t>iii.	Modulation index</a:t>
            </a:r>
          </a:p>
          <a:p>
            <a:pPr marL="0" indent="0">
              <a:buNone/>
            </a:pPr>
            <a:endParaRPr lang="en-US" sz="2400" dirty="0"/>
          </a:p>
          <a:p>
            <a:pPr marL="0" indent="0">
              <a:buNone/>
            </a:pPr>
            <a:r>
              <a:rPr lang="en-US" sz="2400" dirty="0"/>
              <a:t>iv.	Maximum Amplitude of each side bands	</a:t>
            </a:r>
          </a:p>
          <a:p>
            <a:pPr marL="0" indent="0">
              <a:buNone/>
            </a:pP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51</a:t>
            </a:fld>
            <a:endParaRPr lang="en-US"/>
          </a:p>
        </p:txBody>
      </p:sp>
    </p:spTree>
    <p:extLst>
      <p:ext uri="{BB962C8B-B14F-4D97-AF65-F5344CB8AC3E}">
        <p14:creationId xmlns:p14="http://schemas.microsoft.com/office/powerpoint/2010/main" val="3127818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004" y="411774"/>
            <a:ext cx="9576190" cy="5679056"/>
          </a:xfrm>
        </p:spPr>
        <p:txBody>
          <a:bodyPr>
            <a:normAutofit/>
          </a:bodyPr>
          <a:lstStyle/>
          <a:p>
            <a:r>
              <a:rPr lang="en-US" b="1" u="sng" dirty="0"/>
              <a:t>Exam Questions (Intake 37) :Home Work </a:t>
            </a:r>
          </a:p>
          <a:p>
            <a:pPr marL="0" indent="0">
              <a:buNone/>
            </a:pPr>
            <a:endParaRPr lang="en-US" sz="1800" dirty="0"/>
          </a:p>
          <a:p>
            <a:pPr marL="0" indent="0">
              <a:buNone/>
            </a:pPr>
            <a:r>
              <a:rPr lang="en-US" dirty="0"/>
              <a:t>A 350W, 1.2 MHz carrier is amplitude-modulated with a sinusoidal message signal of 2.7kHz. The depth of modulation is 65%.</a:t>
            </a:r>
          </a:p>
          <a:p>
            <a:pPr marL="0" indent="0">
              <a:buNone/>
            </a:pPr>
            <a:r>
              <a:rPr lang="en-US" dirty="0"/>
              <a:t>find out followings:                                           </a:t>
            </a:r>
          </a:p>
          <a:p>
            <a:pPr marL="0" indent="0">
              <a:buNone/>
            </a:pPr>
            <a:endParaRPr lang="en-US" dirty="0"/>
          </a:p>
          <a:p>
            <a:pPr marL="0" indent="0">
              <a:buNone/>
            </a:pPr>
            <a:r>
              <a:rPr lang="en-US" dirty="0" err="1"/>
              <a:t>i</a:t>
            </a:r>
            <a:r>
              <a:rPr lang="en-US" dirty="0"/>
              <a:t>.	frequency of lower and upper sidebands.</a:t>
            </a:r>
          </a:p>
          <a:p>
            <a:pPr marL="0" indent="0">
              <a:buNone/>
            </a:pPr>
            <a:r>
              <a:rPr lang="en-US" dirty="0"/>
              <a:t>ii.	bandwidth.</a:t>
            </a:r>
          </a:p>
          <a:p>
            <a:pPr marL="0" indent="0">
              <a:buNone/>
            </a:pPr>
            <a:r>
              <a:rPr lang="en-US" dirty="0"/>
              <a:t>iii.	power in sidebands.</a:t>
            </a:r>
          </a:p>
          <a:p>
            <a:pPr marL="0" indent="0">
              <a:buNone/>
            </a:pPr>
            <a:r>
              <a:rPr lang="en-US" dirty="0"/>
              <a:t>iv.	total power in modulated wave. `</a:t>
            </a:r>
          </a:p>
        </p:txBody>
      </p:sp>
      <p:sp>
        <p:nvSpPr>
          <p:cNvPr id="4" name="Slide Number Placeholder 3"/>
          <p:cNvSpPr>
            <a:spLocks noGrp="1"/>
          </p:cNvSpPr>
          <p:nvPr>
            <p:ph type="sldNum" sz="quarter" idx="12"/>
          </p:nvPr>
        </p:nvSpPr>
        <p:spPr/>
        <p:txBody>
          <a:bodyPr/>
          <a:lstStyle/>
          <a:p>
            <a:fld id="{23A3FB42-5A1D-4296-AABE-84EE882786C4}" type="slidenum">
              <a:rPr lang="en-US" smtClean="0"/>
              <a:t>52</a:t>
            </a:fld>
            <a:endParaRPr lang="en-US"/>
          </a:p>
        </p:txBody>
      </p:sp>
    </p:spTree>
    <p:extLst>
      <p:ext uri="{BB962C8B-B14F-4D97-AF65-F5344CB8AC3E}">
        <p14:creationId xmlns:p14="http://schemas.microsoft.com/office/powerpoint/2010/main" val="3108907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53004" y="411774"/>
                <a:ext cx="9576190" cy="5679056"/>
              </a:xfrm>
            </p:spPr>
            <p:txBody>
              <a:bodyPr>
                <a:normAutofit fontScale="85000" lnSpcReduction="10000"/>
              </a:bodyPr>
              <a:lstStyle/>
              <a:p>
                <a:r>
                  <a:rPr lang="en-US" sz="2400" b="1" u="sng" dirty="0"/>
                  <a:t>Exam Questions (Intake 38) :Home Work (Assignment 1 – Q 2)</a:t>
                </a:r>
              </a:p>
              <a:p>
                <a:endParaRPr lang="en-US" sz="2400" b="1" dirty="0"/>
              </a:p>
              <a:p>
                <a:pPr marL="0" marR="0">
                  <a:lnSpc>
                    <a:spcPct val="115000"/>
                  </a:lnSpc>
                  <a:spcBef>
                    <a:spcPts val="0"/>
                  </a:spcBef>
                  <a:spcAft>
                    <a:spcPts val="1000"/>
                  </a:spcAft>
                </a:pPr>
                <a:r>
                  <a:rPr lang="en-US" sz="2100" dirty="0">
                    <a:effectLst/>
                    <a:latin typeface="Times New Roman" panose="02020603050405020304" pitchFamily="18" charset="0"/>
                    <a:ea typeface="Arial" panose="020B0604020202020204" pitchFamily="34" charset="0"/>
                  </a:rPr>
                  <a:t>Let  </a:t>
                </a:r>
                <a14:m>
                  <m:oMath xmlns:m="http://schemas.openxmlformats.org/officeDocument/2006/math">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func>
                      <m:func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funcPr>
                      <m:fName>
                        <m:r>
                          <a:rPr lang="en-US" sz="2100" b="0" smtClean="0">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𝐴</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𝑐𝑜𝑠</m:t>
                        </m:r>
                      </m:fName>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(2</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𝜋</m:t>
                        </m:r>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𝑓</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e>
                    </m:func>
                  </m:oMath>
                </a14:m>
                <a:r>
                  <a:rPr lang="en-US" sz="2100" dirty="0">
                    <a:effectLst/>
                    <a:latin typeface="Times New Roman" panose="02020603050405020304" pitchFamily="18" charset="0"/>
                    <a:ea typeface="Arial" panose="020B0604020202020204" pitchFamily="34" charset="0"/>
                  </a:rPr>
                  <a:t> and </a:t>
                </a:r>
                <a14:m>
                  <m:oMath xmlns:m="http://schemas.openxmlformats.org/officeDocument/2006/math">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𝑚</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func>
                      <m:func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funcPr>
                      <m:fName>
                        <m:r>
                          <a:rPr lang="en-US" sz="2100" b="0"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𝑐𝑜𝑠</m:t>
                        </m:r>
                      </m:fName>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(2</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𝜋</m:t>
                        </m:r>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𝑓</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𝑚</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e>
                    </m:func>
                  </m:oMath>
                </a14:m>
                <a:r>
                  <a:rPr lang="en-US" sz="2100" dirty="0">
                    <a:effectLst/>
                    <a:latin typeface="Times New Roman" panose="02020603050405020304" pitchFamily="18" charset="0"/>
                    <a:ea typeface="Arial" panose="020B0604020202020204" pitchFamily="34" charset="0"/>
                  </a:rPr>
                  <a:t>. It is given that   </a:t>
                </a:r>
                <a14:m>
                  <m:oMath xmlns:m="http://schemas.openxmlformats.org/officeDocument/2006/math">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𝑓</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 </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≫5 </m:t>
                    </m:r>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𝑓</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𝑚</m:t>
                        </m:r>
                      </m:sub>
                    </m:sSub>
                  </m:oMath>
                </a14:m>
                <a:r>
                  <a:rPr lang="en-US" sz="2100" dirty="0">
                    <a:effectLst/>
                    <a:latin typeface="Times New Roman" panose="02020603050405020304" pitchFamily="18" charset="0"/>
                    <a:ea typeface="Arial" panose="020B0604020202020204" pitchFamily="34" charset="0"/>
                  </a:rPr>
                  <a:t>. </a:t>
                </a:r>
                <a:endParaRPr lang="en-US" sz="2100" dirty="0">
                  <a:effectLst/>
                  <a:latin typeface="Arial" panose="020B0604020202020204" pitchFamily="34" charset="0"/>
                  <a:ea typeface="Arial" panose="020B0604020202020204" pitchFamily="34" charset="0"/>
                </a:endParaRPr>
              </a:p>
              <a:p>
                <a:pPr marL="0" marR="0">
                  <a:lnSpc>
                    <a:spcPct val="115000"/>
                  </a:lnSpc>
                  <a:spcBef>
                    <a:spcPts val="0"/>
                  </a:spcBef>
                  <a:spcAft>
                    <a:spcPts val="1000"/>
                  </a:spcAft>
                </a:pPr>
                <a:r>
                  <a:rPr lang="en-US" sz="2100" dirty="0">
                    <a:effectLst/>
                    <a:latin typeface="Times New Roman" panose="02020603050405020304" pitchFamily="18" charset="0"/>
                    <a:ea typeface="Arial" panose="020B0604020202020204" pitchFamily="34" charset="0"/>
                  </a:rPr>
                  <a:t>The signal c(t) + m(t) is applied to the input of a non-linear device, whose output </a:t>
                </a:r>
                <a14:m>
                  <m:oMath xmlns:m="http://schemas.openxmlformats.org/officeDocument/2006/math">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𝑣</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𝑜</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 </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oMath>
                </a14:m>
                <a:r>
                  <a:rPr lang="en-US" sz="2100" dirty="0">
                    <a:effectLst/>
                    <a:latin typeface="Times New Roman" panose="02020603050405020304" pitchFamily="18" charset="0"/>
                    <a:ea typeface="Arial" panose="020B0604020202020204" pitchFamily="34" charset="0"/>
                  </a:rPr>
                  <a:t> is related to the input  </a:t>
                </a:r>
                <a14:m>
                  <m:oMath xmlns:m="http://schemas.openxmlformats.org/officeDocument/2006/math">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𝑣</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𝑜</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 </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oMath>
                </a14:m>
                <a:r>
                  <a:rPr lang="en-US" sz="2100" dirty="0">
                    <a:effectLst/>
                    <a:latin typeface="Times New Roman" panose="02020603050405020304" pitchFamily="18" charset="0"/>
                    <a:ea typeface="Arial" panose="020B0604020202020204" pitchFamily="34" charset="0"/>
                  </a:rPr>
                  <a:t>  as </a:t>
                </a:r>
                <a14:m>
                  <m:oMath xmlns:m="http://schemas.openxmlformats.org/officeDocument/2006/math">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𝑣</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𝑜</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 </m:t>
                        </m:r>
                      </m:sub>
                    </m:s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oMath>
                </a14:m>
                <a:r>
                  <a:rPr lang="en-US" sz="2100" dirty="0">
                    <a:effectLst/>
                    <a:latin typeface="Times New Roman" panose="02020603050405020304" pitchFamily="18" charset="0"/>
                    <a:ea typeface="Arial" panose="020B0604020202020204" pitchFamily="34" charset="0"/>
                  </a:rPr>
                  <a:t> =</a:t>
                </a:r>
                <a14:m>
                  <m:oMath xmlns:m="http://schemas.openxmlformats.org/officeDocument/2006/math">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𝑎</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𝑣</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𝑖</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 </m:t>
                        </m:r>
                      </m:sub>
                    </m:sSub>
                    <m:d>
                      <m:d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d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e>
                    </m:d>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𝑏</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sSubSup>
                      <m:sSubSup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Sup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𝑣</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𝑖</m:t>
                        </m:r>
                      </m:sub>
                      <m:sup>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2</m:t>
                        </m:r>
                      </m:sup>
                    </m:sSubSup>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𝑡</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m:t>
                    </m:r>
                  </m:oMath>
                </a14:m>
                <a:r>
                  <a:rPr lang="en-US" sz="2100" dirty="0">
                    <a:effectLst/>
                    <a:latin typeface="Times New Roman" panose="02020603050405020304" pitchFamily="18" charset="0"/>
                    <a:ea typeface="Arial" panose="020B0604020202020204" pitchFamily="34" charset="0"/>
                  </a:rPr>
                  <a:t> where a and b are positive constants. The output of the non-linear device is passed through an ideal band-pass filter with center frequency </a:t>
                </a:r>
                <a14:m>
                  <m:oMath xmlns:m="http://schemas.openxmlformats.org/officeDocument/2006/math">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𝑓</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𝑐</m:t>
                        </m:r>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 </m:t>
                        </m:r>
                      </m:sub>
                    </m:sSub>
                  </m:oMath>
                </a14:m>
                <a:r>
                  <a:rPr lang="en-US" sz="2100" dirty="0">
                    <a:effectLst/>
                    <a:latin typeface="Times New Roman" panose="02020603050405020304" pitchFamily="18" charset="0"/>
                    <a:ea typeface="Arial" panose="020B0604020202020204" pitchFamily="34" charset="0"/>
                  </a:rPr>
                  <a:t> and bandwidth of  </a:t>
                </a:r>
                <a14:m>
                  <m:oMath xmlns:m="http://schemas.openxmlformats.org/officeDocument/2006/math">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3 </m:t>
                    </m:r>
                    <m:sSub>
                      <m:sSubPr>
                        <m:ctrlPr>
                          <a:rPr lang="en-US" sz="2100" i="1">
                            <a:effectLst/>
                            <a:latin typeface="Cambria Math" panose="02040503050406030204" pitchFamily="18" charset="0"/>
                            <a:ea typeface="Arial" panose="020B0604020202020204" pitchFamily="34" charset="0"/>
                            <a:cs typeface="Times New Roman" panose="02020603050405020304" pitchFamily="18" charset="0"/>
                          </a:rPr>
                        </m:ctrlPr>
                      </m:sSubPr>
                      <m:e>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𝑓</m:t>
                        </m:r>
                      </m:e>
                      <m:sub>
                        <m:r>
                          <a:rPr lang="en-US" sz="2100" b="0" i="1" smtClean="0">
                            <a:effectLst/>
                            <a:latin typeface="Cambria Math" panose="02040503050406030204" pitchFamily="18" charset="0"/>
                            <a:ea typeface="Arial" panose="020B0604020202020204" pitchFamily="34" charset="0"/>
                            <a:cs typeface="Times New Roman" panose="02020603050405020304" pitchFamily="18" charset="0"/>
                          </a:rPr>
                          <m:t>𝑚</m:t>
                        </m:r>
                      </m:sub>
                    </m:sSub>
                  </m:oMath>
                </a14:m>
                <a:r>
                  <a:rPr lang="en-US" sz="2100" dirty="0">
                    <a:effectLst/>
                    <a:latin typeface="Times New Roman" panose="02020603050405020304" pitchFamily="18" charset="0"/>
                    <a:ea typeface="Arial" panose="020B0604020202020204" pitchFamily="34" charset="0"/>
                  </a:rPr>
                  <a:t>to produce an amplitude-modulated (AM) wave. </a:t>
                </a:r>
                <a:endParaRPr lang="en-US" sz="21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100" dirty="0">
                    <a:effectLst/>
                    <a:latin typeface="Times New Roman" panose="02020603050405020304" pitchFamily="18" charset="0"/>
                    <a:ea typeface="Arial" panose="020B0604020202020204" pitchFamily="34" charset="0"/>
                  </a:rPr>
                  <a:t>If it is desired to have the total sideband power of the AM wave to be half of the carrier power, show that a/b is equal to 2.                                                                                                        </a:t>
                </a:r>
                <a:endParaRPr lang="en-US" sz="2100" dirty="0">
                  <a:effectLst/>
                  <a:latin typeface="Arial" panose="020B0604020202020204" pitchFamily="34" charset="0"/>
                  <a:ea typeface="Arial" panose="020B0604020202020204"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53004" y="411774"/>
                <a:ext cx="9576190" cy="5679056"/>
              </a:xfrm>
              <a:blipFill>
                <a:blip r:embed="rId3"/>
                <a:stretch>
                  <a:fillRect l="-509" t="-11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3A3FB42-5A1D-4296-AABE-84EE882786C4}" type="slidenum">
              <a:rPr lang="en-US" smtClean="0"/>
              <a:t>53</a:t>
            </a:fld>
            <a:endParaRPr lang="en-US"/>
          </a:p>
        </p:txBody>
      </p:sp>
    </p:spTree>
    <p:extLst>
      <p:ext uri="{BB962C8B-B14F-4D97-AF65-F5344CB8AC3E}">
        <p14:creationId xmlns:p14="http://schemas.microsoft.com/office/powerpoint/2010/main" val="2477464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Square Law Modulator</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4735" y="2037689"/>
            <a:ext cx="9951102" cy="3615567"/>
          </a:xfrm>
        </p:spPr>
      </p:pic>
      <p:sp>
        <p:nvSpPr>
          <p:cNvPr id="3" name="Rectangle 2"/>
          <p:cNvSpPr/>
          <p:nvPr/>
        </p:nvSpPr>
        <p:spPr>
          <a:xfrm>
            <a:off x="588579" y="1227562"/>
            <a:ext cx="9690537" cy="1200329"/>
          </a:xfrm>
          <a:prstGeom prst="rect">
            <a:avLst/>
          </a:prstGeom>
        </p:spPr>
        <p:txBody>
          <a:bodyPr wrap="square">
            <a:spAutoFit/>
          </a:bodyPr>
          <a:lstStyle/>
          <a:p>
            <a:pPr marL="342900" indent="-342900">
              <a:buFont typeface="Wingdings" pitchFamily="2" charset="2"/>
              <a:buChar char="Ø"/>
            </a:pPr>
            <a:r>
              <a:rPr lang="en-US" sz="2400" dirty="0"/>
              <a:t>Following is the block diagram of the square law modulator</a:t>
            </a:r>
          </a:p>
          <a:p>
            <a:br>
              <a:rPr lang="en-US" sz="2400" dirty="0"/>
            </a:br>
            <a:endParaRPr lang="en-US" sz="2400" dirty="0"/>
          </a:p>
        </p:txBody>
      </p:sp>
      <p:sp>
        <p:nvSpPr>
          <p:cNvPr id="5" name="TextBox 4"/>
          <p:cNvSpPr txBox="1"/>
          <p:nvPr/>
        </p:nvSpPr>
        <p:spPr>
          <a:xfrm>
            <a:off x="4658296" y="2087575"/>
            <a:ext cx="2244525" cy="369332"/>
          </a:xfrm>
          <a:prstGeom prst="rect">
            <a:avLst/>
          </a:prstGeom>
          <a:noFill/>
        </p:spPr>
        <p:txBody>
          <a:bodyPr wrap="none" rtlCol="0">
            <a:spAutoFit/>
          </a:bodyPr>
          <a:lstStyle/>
          <a:p>
            <a:r>
              <a:rPr lang="en-US" b="1" dirty="0">
                <a:solidFill>
                  <a:schemeClr val="bg1"/>
                </a:solidFill>
              </a:rPr>
              <a:t>Non Linear Device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511F2A2-3F36-4F4D-9B32-073A1F3F0312}"/>
                  </a:ext>
                </a:extLst>
              </p14:cNvPr>
              <p14:cNvContentPartPr/>
              <p14:nvPr/>
            </p14:nvContentPartPr>
            <p14:xfrm>
              <a:off x="1460662" y="6150617"/>
              <a:ext cx="360" cy="9000"/>
            </p14:xfrm>
          </p:contentPart>
        </mc:Choice>
        <mc:Fallback xmlns="">
          <p:pic>
            <p:nvPicPr>
              <p:cNvPr id="6" name="Ink 5">
                <a:extLst>
                  <a:ext uri="{FF2B5EF4-FFF2-40B4-BE49-F238E27FC236}">
                    <a16:creationId xmlns:a16="http://schemas.microsoft.com/office/drawing/2014/main" id="{9511F2A2-3F36-4F4D-9B32-073A1F3F0312}"/>
                  </a:ext>
                </a:extLst>
              </p:cNvPr>
              <p:cNvPicPr/>
              <p:nvPr/>
            </p:nvPicPr>
            <p:blipFill>
              <a:blip r:embed="rId5"/>
              <a:stretch>
                <a:fillRect/>
              </a:stretch>
            </p:blipFill>
            <p:spPr>
              <a:xfrm>
                <a:off x="1452022" y="6141617"/>
                <a:ext cx="18000" cy="26640"/>
              </a:xfrm>
              <a:prstGeom prst="rect">
                <a:avLst/>
              </a:prstGeom>
            </p:spPr>
          </p:pic>
        </mc:Fallback>
      </mc:AlternateContent>
    </p:spTree>
    <p:extLst>
      <p:ext uri="{BB962C8B-B14F-4D97-AF65-F5344CB8AC3E}">
        <p14:creationId xmlns:p14="http://schemas.microsoft.com/office/powerpoint/2010/main" val="24846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332" y="71594"/>
            <a:ext cx="8388380" cy="6699739"/>
          </a:xfrm>
        </p:spPr>
      </p:pic>
    </p:spTree>
    <p:extLst>
      <p:ext uri="{BB962C8B-B14F-4D97-AF65-F5344CB8AC3E}">
        <p14:creationId xmlns:p14="http://schemas.microsoft.com/office/powerpoint/2010/main" val="698571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 r="97" b="31848"/>
          <a:stretch/>
        </p:blipFill>
        <p:spPr>
          <a:xfrm>
            <a:off x="151097" y="868240"/>
            <a:ext cx="10262903" cy="4246685"/>
          </a:xfrm>
        </p:spPr>
      </p:pic>
    </p:spTree>
    <p:extLst>
      <p:ext uri="{BB962C8B-B14F-4D97-AF65-F5344CB8AC3E}">
        <p14:creationId xmlns:p14="http://schemas.microsoft.com/office/powerpoint/2010/main" val="1458437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13084"/>
            <a:ext cx="9404723" cy="1400530"/>
          </a:xfrm>
        </p:spPr>
        <p:txBody>
          <a:bodyPr/>
          <a:lstStyle/>
          <a:p>
            <a:r>
              <a:rPr lang="en-US" dirty="0"/>
              <a:t>Limitations of Amplitude Modulation</a:t>
            </a:r>
          </a:p>
        </p:txBody>
      </p:sp>
      <p:sp>
        <p:nvSpPr>
          <p:cNvPr id="3" name="Content Placeholder 2"/>
          <p:cNvSpPr>
            <a:spLocks noGrp="1"/>
          </p:cNvSpPr>
          <p:nvPr>
            <p:ph idx="1"/>
          </p:nvPr>
        </p:nvSpPr>
        <p:spPr>
          <a:xfrm>
            <a:off x="750615" y="1425901"/>
            <a:ext cx="9934802" cy="5273663"/>
          </a:xfrm>
        </p:spPr>
        <p:txBody>
          <a:bodyPr>
            <a:noAutofit/>
          </a:bodyPr>
          <a:lstStyle/>
          <a:p>
            <a:pPr>
              <a:buFont typeface="Wingdings" panose="05000000000000000000" pitchFamily="2" charset="2"/>
              <a:buChar char="Ø"/>
            </a:pPr>
            <a:r>
              <a:rPr lang="en-US" sz="2400" b="1" dirty="0"/>
              <a:t>Amplitude Modulation is wasteful of power</a:t>
            </a:r>
            <a:r>
              <a:rPr lang="en-US" sz="2400" dirty="0"/>
              <a:t>. </a:t>
            </a:r>
          </a:p>
          <a:p>
            <a:pPr lvl="1">
              <a:buFont typeface="Wingdings" panose="05000000000000000000" pitchFamily="2" charset="2"/>
              <a:buChar char="Ø"/>
            </a:pPr>
            <a:r>
              <a:rPr lang="en-US" sz="2400" dirty="0"/>
              <a:t>The carrier wave </a:t>
            </a:r>
            <a:r>
              <a:rPr lang="en-US" sz="2400" b="1" dirty="0"/>
              <a:t>c(t) is completely independent from the information bearing signal m(t</a:t>
            </a:r>
            <a:r>
              <a:rPr lang="en-US" sz="2400" dirty="0"/>
              <a:t>). The transmission of carrier wave therefor represents a </a:t>
            </a:r>
            <a:r>
              <a:rPr lang="en-US" sz="2400" b="1" dirty="0"/>
              <a:t>waste of power</a:t>
            </a:r>
            <a:r>
              <a:rPr lang="en-US" sz="2400" dirty="0"/>
              <a:t>, which mean that in Amplitude Modulation only a fraction of the total transmitted power is actually affected by m(t).</a:t>
            </a:r>
          </a:p>
          <a:p>
            <a:pPr>
              <a:buFont typeface="Wingdings" panose="05000000000000000000" pitchFamily="2" charset="2"/>
              <a:buChar char="Ø"/>
            </a:pPr>
            <a:r>
              <a:rPr lang="en-US" sz="2400" b="1" dirty="0"/>
              <a:t>Amplitude Modulation is wasteful of Bandwidth. </a:t>
            </a:r>
          </a:p>
          <a:p>
            <a:pPr lvl="1">
              <a:buFont typeface="Wingdings" panose="05000000000000000000" pitchFamily="2" charset="2"/>
              <a:buChar char="Ø"/>
            </a:pPr>
            <a:r>
              <a:rPr lang="en-US" sz="2400" dirty="0"/>
              <a:t>The upper and lower side bands of AM wave are uniquely related to each other by virtue of their symmetry about the carrier frequency.</a:t>
            </a:r>
          </a:p>
          <a:p>
            <a:pPr lvl="1">
              <a:buFont typeface="Wingdings" panose="05000000000000000000" pitchFamily="2" charset="2"/>
              <a:buChar char="Ø"/>
            </a:pPr>
            <a:r>
              <a:rPr lang="en-US" sz="2400" dirty="0"/>
              <a:t>Hence, given the magnitude and phase spectra of either sideband, we can uniquely determine the other.</a:t>
            </a:r>
          </a:p>
        </p:txBody>
      </p:sp>
      <p:sp>
        <p:nvSpPr>
          <p:cNvPr id="4" name="Slide Number Placeholder 3"/>
          <p:cNvSpPr>
            <a:spLocks noGrp="1"/>
          </p:cNvSpPr>
          <p:nvPr>
            <p:ph type="sldNum" sz="quarter" idx="12"/>
          </p:nvPr>
        </p:nvSpPr>
        <p:spPr/>
        <p:txBody>
          <a:bodyPr/>
          <a:lstStyle/>
          <a:p>
            <a:fld id="{23A3FB42-5A1D-4296-AABE-84EE882786C4}" type="slidenum">
              <a:rPr lang="en-US" smtClean="0"/>
              <a:t>57</a:t>
            </a:fld>
            <a:endParaRPr lang="en-US"/>
          </a:p>
        </p:txBody>
      </p:sp>
    </p:spTree>
    <p:extLst>
      <p:ext uri="{BB962C8B-B14F-4D97-AF65-F5344CB8AC3E}">
        <p14:creationId xmlns:p14="http://schemas.microsoft.com/office/powerpoint/2010/main" val="304611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585" y="37747"/>
            <a:ext cx="10765765" cy="5569389"/>
          </a:xfrm>
        </p:spPr>
        <p:txBody>
          <a:bodyPr>
            <a:noAutofit/>
          </a:bodyPr>
          <a:lstStyle/>
          <a:p>
            <a:pPr lvl="1">
              <a:buFont typeface="Wingdings" pitchFamily="2" charset="2"/>
              <a:buChar char="Ø"/>
            </a:pPr>
            <a:r>
              <a:rPr lang="en-US" sz="2400" dirty="0"/>
              <a:t>This means that insofar as the</a:t>
            </a:r>
            <a:r>
              <a:rPr lang="en-US" sz="2400" b="1" dirty="0"/>
              <a:t> transmission of information is concerned, only one sideband is necessary</a:t>
            </a:r>
            <a:r>
              <a:rPr lang="en-US" sz="2400" dirty="0"/>
              <a:t>, and the communication channel needs to provide only the same bandwidth as the baseband signal.</a:t>
            </a:r>
          </a:p>
          <a:p>
            <a:pPr lvl="1">
              <a:buFont typeface="Wingdings" pitchFamily="2" charset="2"/>
              <a:buChar char="Ø"/>
            </a:pPr>
            <a:r>
              <a:rPr lang="en-US" sz="2400" dirty="0"/>
              <a:t>In light with of this observation, </a:t>
            </a:r>
            <a:r>
              <a:rPr lang="en-US" sz="2400" b="1" dirty="0"/>
              <a:t>amplitude modulation is wasteful of bandwidth as it requires a transmission bandwidth equal to twice the message bandwidth</a:t>
            </a:r>
          </a:p>
          <a:p>
            <a:pPr lvl="1">
              <a:buFont typeface="Wingdings" pitchFamily="2" charset="2"/>
              <a:buChar char="Ø"/>
            </a:pPr>
            <a:r>
              <a:rPr lang="en-US" sz="2400" b="1" dirty="0"/>
              <a:t>To overcome these limitations</a:t>
            </a:r>
            <a:r>
              <a:rPr lang="en-US" sz="2400" dirty="0"/>
              <a:t>, we must make certain modifications: </a:t>
            </a:r>
            <a:r>
              <a:rPr lang="en-US" sz="2400" b="1" dirty="0"/>
              <a:t>suppressed the carrier and modify the sidebands of the AM Wave.</a:t>
            </a:r>
          </a:p>
          <a:p>
            <a:pPr lvl="1">
              <a:buFont typeface="Wingdings" pitchFamily="2" charset="2"/>
              <a:buChar char="Ø"/>
            </a:pPr>
            <a:r>
              <a:rPr lang="en-US" sz="2400" dirty="0"/>
              <a:t>These modifications naturally result in </a:t>
            </a:r>
            <a:r>
              <a:rPr lang="en-US" sz="2400" b="1" dirty="0"/>
              <a:t>increased system complexity</a:t>
            </a:r>
            <a:r>
              <a:rPr lang="en-US" sz="2400" dirty="0"/>
              <a:t>. In effect we trade system complexity for improved use of communication resources.</a:t>
            </a:r>
            <a:br>
              <a:rPr lang="en-US" sz="2400" dirty="0"/>
            </a:br>
            <a:r>
              <a:rPr lang="en-US" sz="2400" dirty="0"/>
              <a:t>The basis of this trade off is linear modulation.</a:t>
            </a:r>
          </a:p>
          <a:p>
            <a:pPr lvl="1">
              <a:buFont typeface="Wingdings" pitchFamily="2" charset="2"/>
              <a:buChar char="Ø"/>
            </a:pPr>
            <a:r>
              <a:rPr lang="en-US" sz="2400" dirty="0"/>
              <a:t>In a strict sense, full amplitude modulation does not qualify as linear modulation because of the presence of the carrier wave.</a:t>
            </a:r>
          </a:p>
          <a:p>
            <a:pPr marL="0" indent="0">
              <a:buNone/>
            </a:pP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58</a:t>
            </a:fld>
            <a:endParaRPr lang="en-US"/>
          </a:p>
        </p:txBody>
      </p:sp>
    </p:spTree>
    <p:extLst>
      <p:ext uri="{BB962C8B-B14F-4D97-AF65-F5344CB8AC3E}">
        <p14:creationId xmlns:p14="http://schemas.microsoft.com/office/powerpoint/2010/main" val="799253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091" y="457200"/>
            <a:ext cx="9404723" cy="896397"/>
          </a:xfrm>
        </p:spPr>
        <p:txBody>
          <a:bodyPr/>
          <a:lstStyle/>
          <a:p>
            <a:pPr marL="571500" indent="-571500">
              <a:buFont typeface="Wingdings" pitchFamily="2" charset="2"/>
              <a:buChar char="Ø"/>
            </a:pPr>
            <a:r>
              <a:rPr lang="en-US" dirty="0"/>
              <a:t>Demodulators</a:t>
            </a:r>
            <a:br>
              <a:rPr lang="en-US" dirty="0"/>
            </a:br>
            <a:br>
              <a:rPr lang="en-US" dirty="0"/>
            </a:br>
            <a:br>
              <a:rPr lang="en-US" dirty="0"/>
            </a:br>
            <a:br>
              <a:rPr lang="en-US" dirty="0"/>
            </a:br>
            <a:br>
              <a:rPr lang="en-US" dirty="0"/>
            </a:b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59</a:t>
            </a:fld>
            <a:endParaRPr lang="en-US" dirty="0"/>
          </a:p>
        </p:txBody>
      </p:sp>
      <p:sp>
        <p:nvSpPr>
          <p:cNvPr id="5" name="Rectangle 4"/>
          <p:cNvSpPr/>
          <p:nvPr/>
        </p:nvSpPr>
        <p:spPr>
          <a:xfrm>
            <a:off x="1047177" y="1624532"/>
            <a:ext cx="9221430" cy="4524315"/>
          </a:xfrm>
          <a:prstGeom prst="rect">
            <a:avLst/>
          </a:prstGeom>
        </p:spPr>
        <p:txBody>
          <a:bodyPr wrap="square">
            <a:spAutoFit/>
          </a:bodyPr>
          <a:lstStyle/>
          <a:p>
            <a:pPr marL="285750" indent="-285750">
              <a:buFont typeface="Wingdings" panose="05000000000000000000" pitchFamily="2" charset="2"/>
              <a:buChar char="Ø"/>
            </a:pPr>
            <a:r>
              <a:rPr lang="en-US" sz="2400" dirty="0"/>
              <a:t>  The process of </a:t>
            </a:r>
            <a:r>
              <a:rPr lang="en-US" sz="2400" b="1" dirty="0"/>
              <a:t>extracting an original message signal</a:t>
            </a:r>
            <a:r>
              <a:rPr lang="en-US" sz="2400" dirty="0"/>
              <a:t> from the modulated wave is know as </a:t>
            </a:r>
            <a:r>
              <a:rPr lang="en-US" sz="2400" b="1" dirty="0"/>
              <a:t>detection</a:t>
            </a:r>
            <a:r>
              <a:rPr lang="en-US" sz="2400" dirty="0"/>
              <a:t> or </a:t>
            </a:r>
            <a:r>
              <a:rPr lang="en-US" sz="2400" b="1" dirty="0"/>
              <a:t>demodulation</a:t>
            </a:r>
            <a:r>
              <a:rPr lang="en-US" sz="2400" dirty="0"/>
              <a:t>. </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t>  The circuit, which demodulates the modulated wave is known as the </a:t>
            </a:r>
            <a:r>
              <a:rPr lang="en-US" sz="2400" b="1" dirty="0"/>
              <a:t>demodulator</a:t>
            </a:r>
            <a:r>
              <a:rPr lang="en-US" sz="2400" dirty="0"/>
              <a:t>. The following demodulators (detectors) are used for demodulating AM wave</a:t>
            </a:r>
          </a:p>
          <a:p>
            <a:pPr marL="285750" indent="-285750">
              <a:buFont typeface="Wingdings" panose="05000000000000000000" pitchFamily="2" charset="2"/>
              <a:buChar char="Ø"/>
            </a:pPr>
            <a:endParaRPr lang="en-US" sz="2400" dirty="0"/>
          </a:p>
          <a:p>
            <a:pPr marL="742950" lvl="1" indent="-285750">
              <a:buFont typeface="Wingdings" panose="05000000000000000000" pitchFamily="2" charset="2"/>
              <a:buChar char="Ø"/>
            </a:pPr>
            <a:r>
              <a:rPr lang="en-US" sz="2400" dirty="0"/>
              <a:t>Square Law Demodulator</a:t>
            </a:r>
          </a:p>
          <a:p>
            <a:pPr marL="742950" lvl="1" indent="-285750">
              <a:buFont typeface="Wingdings" panose="05000000000000000000" pitchFamily="2" charset="2"/>
              <a:buChar char="Ø"/>
            </a:pPr>
            <a:r>
              <a:rPr lang="en-US" sz="2400" dirty="0"/>
              <a:t>Envelope Detector</a:t>
            </a:r>
          </a:p>
          <a:p>
            <a:pPr marL="742950" lvl="1" indent="-285750">
              <a:buFont typeface="Wingdings" panose="05000000000000000000" pitchFamily="2" charset="2"/>
              <a:buChar char="Ø"/>
            </a:pPr>
            <a:r>
              <a:rPr lang="en-US" sz="2400" dirty="0"/>
              <a:t>Rectifier Detector</a:t>
            </a:r>
          </a:p>
          <a:p>
            <a:pPr marL="285750" indent="-285750">
              <a:buFont typeface="Wingdings" panose="05000000000000000000" pitchFamily="2" charset="2"/>
              <a:buChar char="Ø"/>
            </a:pPr>
            <a:endParaRPr lang="en-US" sz="2400" dirty="0"/>
          </a:p>
        </p:txBody>
      </p:sp>
    </p:spTree>
    <p:extLst>
      <p:ext uri="{BB962C8B-B14F-4D97-AF65-F5344CB8AC3E}">
        <p14:creationId xmlns:p14="http://schemas.microsoft.com/office/powerpoint/2010/main" val="2827618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18" y="456180"/>
            <a:ext cx="8947522" cy="1400530"/>
          </a:xfrm>
        </p:spPr>
        <p:txBody>
          <a:bodyPr/>
          <a:lstStyle/>
          <a:p>
            <a:r>
              <a:rPr lang="en-US" b="1" u="sng" dirty="0"/>
              <a:t>What is communication?</a:t>
            </a:r>
            <a:endParaRPr lang="en-US" dirty="0"/>
          </a:p>
        </p:txBody>
      </p:sp>
      <p:sp>
        <p:nvSpPr>
          <p:cNvPr id="3" name="Content Placeholder 2"/>
          <p:cNvSpPr>
            <a:spLocks noGrp="1"/>
          </p:cNvSpPr>
          <p:nvPr>
            <p:ph idx="1"/>
          </p:nvPr>
        </p:nvSpPr>
        <p:spPr>
          <a:xfrm>
            <a:off x="743443" y="1776342"/>
            <a:ext cx="10270671" cy="6137235"/>
          </a:xfrm>
        </p:spPr>
        <p:txBody>
          <a:bodyPr>
            <a:normAutofit/>
          </a:bodyPr>
          <a:lstStyle/>
          <a:p>
            <a:pPr marL="0" indent="0" algn="just">
              <a:lnSpc>
                <a:spcPct val="150000"/>
              </a:lnSpc>
              <a:buFont typeface="Wingdings" pitchFamily="2" charset="2"/>
              <a:buChar char="Ø"/>
            </a:pPr>
            <a:endParaRPr lang="en-US" sz="2400" dirty="0"/>
          </a:p>
          <a:p>
            <a:pPr marL="0" indent="0" algn="just">
              <a:lnSpc>
                <a:spcPct val="150000"/>
              </a:lnSpc>
              <a:buFont typeface="Wingdings" pitchFamily="2" charset="2"/>
              <a:buChar char="Ø"/>
            </a:pPr>
            <a:r>
              <a:rPr lang="en-US" sz="2400" dirty="0"/>
              <a:t> Communication is the mechanism of sending, processing and receiving data or information by electrical means (In </a:t>
            </a:r>
            <a:r>
              <a:rPr lang="en-US" sz="2400" b="1" dirty="0"/>
              <a:t>Engineering point of view</a:t>
            </a:r>
            <a:r>
              <a:rPr lang="en-US" sz="2400" dirty="0"/>
              <a:t>).</a:t>
            </a:r>
          </a:p>
          <a:p>
            <a:pPr marL="0" indent="0" algn="just">
              <a:lnSpc>
                <a:spcPct val="150000"/>
              </a:lnSpc>
              <a:buNone/>
            </a:pPr>
            <a:endParaRPr lang="en-US" sz="2400" dirty="0"/>
          </a:p>
        </p:txBody>
      </p:sp>
      <p:sp>
        <p:nvSpPr>
          <p:cNvPr id="4" name="Slide Number Placeholder 3"/>
          <p:cNvSpPr>
            <a:spLocks noGrp="1"/>
          </p:cNvSpPr>
          <p:nvPr>
            <p:ph type="sldNum" sz="quarter" idx="12"/>
          </p:nvPr>
        </p:nvSpPr>
        <p:spPr/>
        <p:txBody>
          <a:bodyPr/>
          <a:lstStyle/>
          <a:p>
            <a:fld id="{23A3FB42-5A1D-4296-AABE-84EE882786C4}" type="slidenum">
              <a:rPr lang="en-US" smtClean="0"/>
              <a:t>6</a:t>
            </a:fld>
            <a:endParaRPr lang="en-US" dirty="0"/>
          </a:p>
        </p:txBody>
      </p:sp>
    </p:spTree>
    <p:extLst>
      <p:ext uri="{BB962C8B-B14F-4D97-AF65-F5344CB8AC3E}">
        <p14:creationId xmlns:p14="http://schemas.microsoft.com/office/powerpoint/2010/main" val="1089732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2352" y="239358"/>
            <a:ext cx="8946541" cy="4195481"/>
          </a:xfrm>
        </p:spPr>
        <p:txBody>
          <a:bodyPr>
            <a:normAutofit/>
          </a:bodyPr>
          <a:lstStyle/>
          <a:p>
            <a:r>
              <a:rPr lang="en-US" sz="2400" b="1" dirty="0"/>
              <a:t>Square Law Demodulator</a:t>
            </a:r>
            <a:br>
              <a:rPr lang="en-US" sz="2400" dirty="0"/>
            </a:br>
            <a:endParaRPr lang="en-US" sz="2400" dirty="0"/>
          </a:p>
          <a:p>
            <a:r>
              <a:rPr lang="en-US" sz="2400" dirty="0"/>
              <a:t>Square law demodulator is used to demodulate low level AM wave</a:t>
            </a:r>
            <a:br>
              <a:rPr lang="en-US" sz="2400" dirty="0"/>
            </a:br>
            <a:br>
              <a:rPr lang="en-US" sz="2400" dirty="0"/>
            </a:br>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794" y="2606040"/>
            <a:ext cx="9128411" cy="1764826"/>
          </a:xfrm>
          <a:prstGeom prst="rect">
            <a:avLst/>
          </a:prstGeom>
        </p:spPr>
      </p:pic>
      <p:sp>
        <p:nvSpPr>
          <p:cNvPr id="2" name="TextBox 1">
            <a:extLst>
              <a:ext uri="{FF2B5EF4-FFF2-40B4-BE49-F238E27FC236}">
                <a16:creationId xmlns:a16="http://schemas.microsoft.com/office/drawing/2014/main" id="{4962C32F-F023-CAC5-B887-76431CC36531}"/>
              </a:ext>
            </a:extLst>
          </p:cNvPr>
          <p:cNvSpPr txBox="1"/>
          <p:nvPr/>
        </p:nvSpPr>
        <p:spPr>
          <a:xfrm>
            <a:off x="7484140" y="3909237"/>
            <a:ext cx="473206" cy="369332"/>
          </a:xfrm>
          <a:prstGeom prst="rect">
            <a:avLst/>
          </a:prstGeom>
          <a:noFill/>
        </p:spPr>
        <p:txBody>
          <a:bodyPr wrap="none" rtlCol="0">
            <a:spAutoFit/>
          </a:bodyPr>
          <a:lstStyle/>
          <a:p>
            <a:r>
              <a:rPr lang="en-US" b="1" dirty="0" err="1">
                <a:solidFill>
                  <a:schemeClr val="bg1"/>
                </a:solidFill>
              </a:rPr>
              <a:t>fm</a:t>
            </a:r>
            <a:endParaRPr lang="en-US" b="1" dirty="0">
              <a:solidFill>
                <a:schemeClr val="bg1"/>
              </a:solidFill>
            </a:endParaRPr>
          </a:p>
        </p:txBody>
      </p:sp>
    </p:spTree>
    <p:extLst>
      <p:ext uri="{BB962C8B-B14F-4D97-AF65-F5344CB8AC3E}">
        <p14:creationId xmlns:p14="http://schemas.microsoft.com/office/powerpoint/2010/main" val="40487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66" y="545124"/>
            <a:ext cx="10114816" cy="5802922"/>
          </a:xfrm>
        </p:spPr>
      </p:pic>
      <p:sp>
        <p:nvSpPr>
          <p:cNvPr id="2" name="Slide Number Placeholder 1"/>
          <p:cNvSpPr>
            <a:spLocks noGrp="1"/>
          </p:cNvSpPr>
          <p:nvPr>
            <p:ph type="sldNum" sz="quarter" idx="12"/>
          </p:nvPr>
        </p:nvSpPr>
        <p:spPr/>
        <p:txBody>
          <a:bodyPr/>
          <a:lstStyle/>
          <a:p>
            <a:fld id="{D57F1E4F-1CFF-5643-939E-02111984F565}" type="slidenum">
              <a:rPr lang="en-US" smtClean="0"/>
              <a:t>61</a:t>
            </a:fld>
            <a:endParaRPr lang="en-US" dirty="0"/>
          </a:p>
        </p:txBody>
      </p:sp>
    </p:spTree>
    <p:extLst>
      <p:ext uri="{BB962C8B-B14F-4D97-AF65-F5344CB8AC3E}">
        <p14:creationId xmlns:p14="http://schemas.microsoft.com/office/powerpoint/2010/main" val="1316927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43" y="228598"/>
            <a:ext cx="10235820" cy="6400801"/>
          </a:xfrm>
        </p:spPr>
      </p:pic>
      <p:sp>
        <p:nvSpPr>
          <p:cNvPr id="2" name="Slide Number Placeholder 1"/>
          <p:cNvSpPr>
            <a:spLocks noGrp="1"/>
          </p:cNvSpPr>
          <p:nvPr>
            <p:ph type="sldNum" sz="quarter" idx="12"/>
          </p:nvPr>
        </p:nvSpPr>
        <p:spPr/>
        <p:txBody>
          <a:bodyPr/>
          <a:lstStyle/>
          <a:p>
            <a:fld id="{D57F1E4F-1CFF-5643-939E-02111984F565}" type="slidenum">
              <a:rPr lang="en-US" smtClean="0"/>
              <a:t>62</a:t>
            </a:fld>
            <a:endParaRPr lang="en-US" dirty="0"/>
          </a:p>
        </p:txBody>
      </p:sp>
    </p:spTree>
    <p:extLst>
      <p:ext uri="{BB962C8B-B14F-4D97-AF65-F5344CB8AC3E}">
        <p14:creationId xmlns:p14="http://schemas.microsoft.com/office/powerpoint/2010/main" val="3040858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50048"/>
            <a:ext cx="9404723" cy="1400530"/>
          </a:xfrm>
        </p:spPr>
        <p:txBody>
          <a:bodyPr/>
          <a:lstStyle/>
          <a:p>
            <a:br>
              <a:rPr lang="en-US" dirty="0"/>
            </a:br>
            <a:r>
              <a:rPr lang="en-US" dirty="0"/>
              <a:t>Envelope Detector – </a:t>
            </a:r>
            <a:r>
              <a:rPr lang="en-US" sz="3200" dirty="0"/>
              <a:t>Diode Detector</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5376" y="1268759"/>
            <a:ext cx="8455458" cy="1722147"/>
          </a:xfrm>
        </p:spPr>
      </p:pic>
      <p:sp>
        <p:nvSpPr>
          <p:cNvPr id="3" name="Rectangle 2"/>
          <p:cNvSpPr/>
          <p:nvPr/>
        </p:nvSpPr>
        <p:spPr>
          <a:xfrm>
            <a:off x="603738" y="3109184"/>
            <a:ext cx="10087708" cy="3785652"/>
          </a:xfrm>
          <a:prstGeom prst="rect">
            <a:avLst/>
          </a:prstGeom>
        </p:spPr>
        <p:txBody>
          <a:bodyPr wrap="square">
            <a:spAutoFit/>
          </a:bodyPr>
          <a:lstStyle/>
          <a:p>
            <a:pPr marL="342900" indent="-342900">
              <a:buFont typeface="Wingdings" pitchFamily="2" charset="2"/>
              <a:buChar char="Ø"/>
            </a:pPr>
            <a:r>
              <a:rPr lang="en-US" sz="2400" dirty="0"/>
              <a:t>The envelope demodulator is a simple and very efficient device which is suitable for the detection of a narrowband AM signal.</a:t>
            </a:r>
          </a:p>
          <a:p>
            <a:endParaRPr lang="en-US" sz="2400" dirty="0"/>
          </a:p>
          <a:p>
            <a:pPr marL="342900" indent="-342900" fontAlgn="base">
              <a:buFont typeface="Wingdings" pitchFamily="2" charset="2"/>
              <a:buChar char="Ø"/>
            </a:pPr>
            <a:r>
              <a:rPr lang="en-US" sz="2400" dirty="0"/>
              <a:t>A narrowband AM wave is the one in which the carrier frequency </a:t>
            </a:r>
            <a:r>
              <a:rPr lang="en-US" sz="2400" b="1" dirty="0"/>
              <a:t>f</a:t>
            </a:r>
            <a:r>
              <a:rPr lang="en-US" sz="2400" b="1" baseline="-25000" dirty="0"/>
              <a:t>c</a:t>
            </a:r>
            <a:r>
              <a:rPr lang="en-US" sz="2400" baseline="-25000" dirty="0"/>
              <a:t> </a:t>
            </a:r>
            <a:r>
              <a:rPr lang="en-US" sz="2400" dirty="0"/>
              <a:t>is much higher as compared to the bandwidth of the modulating signal .</a:t>
            </a:r>
          </a:p>
          <a:p>
            <a:pPr marL="342900" indent="-342900" fontAlgn="base">
              <a:buFont typeface="Wingdings" pitchFamily="2" charset="2"/>
              <a:buChar char="Ø"/>
            </a:pPr>
            <a:r>
              <a:rPr lang="en-US" sz="2400" dirty="0"/>
              <a:t>An envelope demodulator produces an output signal that </a:t>
            </a:r>
            <a:r>
              <a:rPr lang="en-US" sz="2400" b="1" dirty="0"/>
              <a:t>follows the envelope of the input AM signal exactly </a:t>
            </a:r>
            <a:r>
              <a:rPr lang="en-US" sz="2400" dirty="0"/>
              <a:t>. It is used in all the commercial AM radio receivers .</a:t>
            </a:r>
          </a:p>
          <a:p>
            <a:endParaRPr lang="en-US" sz="2400" dirty="0"/>
          </a:p>
        </p:txBody>
      </p:sp>
      <p:sp>
        <p:nvSpPr>
          <p:cNvPr id="5" name="Slide Number Placeholder 4"/>
          <p:cNvSpPr>
            <a:spLocks noGrp="1"/>
          </p:cNvSpPr>
          <p:nvPr>
            <p:ph type="sldNum" sz="quarter" idx="12"/>
          </p:nvPr>
        </p:nvSpPr>
        <p:spPr/>
        <p:txBody>
          <a:bodyPr/>
          <a:lstStyle/>
          <a:p>
            <a:fld id="{D57F1E4F-1CFF-5643-939E-02111984F565}" type="slidenum">
              <a:rPr lang="en-US" smtClean="0"/>
              <a:t>63</a:t>
            </a:fld>
            <a:endParaRPr lang="en-US" dirty="0"/>
          </a:p>
        </p:txBody>
      </p:sp>
      <p:sp>
        <p:nvSpPr>
          <p:cNvPr id="6" name="TextBox 5"/>
          <p:cNvSpPr txBox="1"/>
          <p:nvPr/>
        </p:nvSpPr>
        <p:spPr>
          <a:xfrm>
            <a:off x="7182215" y="2367837"/>
            <a:ext cx="473206" cy="369332"/>
          </a:xfrm>
          <a:prstGeom prst="rect">
            <a:avLst/>
          </a:prstGeom>
          <a:noFill/>
        </p:spPr>
        <p:txBody>
          <a:bodyPr wrap="none" rtlCol="0">
            <a:spAutoFit/>
          </a:bodyPr>
          <a:lstStyle/>
          <a:p>
            <a:r>
              <a:rPr lang="en-US" b="1" dirty="0" err="1">
                <a:solidFill>
                  <a:schemeClr val="bg1"/>
                </a:solidFill>
              </a:rPr>
              <a:t>fm</a:t>
            </a:r>
            <a:endParaRPr lang="en-US" b="1" dirty="0">
              <a:solidFill>
                <a:schemeClr val="bg1"/>
              </a:solidFill>
            </a:endParaRPr>
          </a:p>
        </p:txBody>
      </p:sp>
    </p:spTree>
    <p:extLst>
      <p:ext uri="{BB962C8B-B14F-4D97-AF65-F5344CB8AC3E}">
        <p14:creationId xmlns:p14="http://schemas.microsoft.com/office/powerpoint/2010/main" val="4060370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4712" y="558226"/>
            <a:ext cx="10555288" cy="4195481"/>
          </a:xfrm>
        </p:spPr>
        <p:txBody>
          <a:bodyPr>
            <a:normAutofit/>
          </a:bodyPr>
          <a:lstStyle/>
          <a:p>
            <a:r>
              <a:rPr lang="en-US" sz="2400" dirty="0"/>
              <a:t>The envelope demodulator consists of a diode and RC filter.</a:t>
            </a:r>
          </a:p>
          <a:p>
            <a:pPr fontAlgn="base"/>
            <a:r>
              <a:rPr lang="en-US" sz="2400" dirty="0"/>
              <a:t>The standard AM wave is applied at the input of the demodulator .</a:t>
            </a:r>
          </a:p>
          <a:p>
            <a:pPr fontAlgn="base"/>
            <a:r>
              <a:rPr lang="en-US" sz="2400" dirty="0"/>
              <a:t>In </a:t>
            </a:r>
            <a:r>
              <a:rPr lang="en-US" sz="2400" b="1" dirty="0"/>
              <a:t>every positive half cycle of the input, the demodulator diode is forward biased  </a:t>
            </a:r>
            <a:r>
              <a:rPr lang="en-US" sz="2400" dirty="0"/>
              <a:t>and </a:t>
            </a:r>
            <a:r>
              <a:rPr lang="en-US" sz="2400" b="1" dirty="0"/>
              <a:t>charge the filter capacitor C </a:t>
            </a:r>
            <a:r>
              <a:rPr lang="en-US" sz="2400" dirty="0"/>
              <a:t>connected across the load resistance R to almost the peak value of the input voltage.</a:t>
            </a:r>
          </a:p>
          <a:p>
            <a:r>
              <a:rPr lang="en-US" sz="2400" dirty="0"/>
              <a:t>As soon as the capacitor charges to the peak value, the diode stop conducting. </a:t>
            </a:r>
          </a:p>
        </p:txBody>
      </p:sp>
      <p:pic>
        <p:nvPicPr>
          <p:cNvPr id="1026" name="Picture 2" descr="C:\Users\Hp\Desktop\envil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631" y="3808095"/>
            <a:ext cx="6858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1951442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411081"/>
            <a:ext cx="10555288" cy="4195481"/>
          </a:xfrm>
        </p:spPr>
        <p:txBody>
          <a:bodyPr>
            <a:normAutofit/>
          </a:bodyPr>
          <a:lstStyle/>
          <a:p>
            <a:pPr fontAlgn="base"/>
            <a:r>
              <a:rPr lang="en-US" sz="2400" dirty="0"/>
              <a:t>The </a:t>
            </a:r>
            <a:r>
              <a:rPr lang="en-US" sz="2400" b="1" dirty="0"/>
              <a:t>capacitor will now discharge through R between the positive </a:t>
            </a:r>
            <a:r>
              <a:rPr lang="en-US" sz="2400" dirty="0"/>
              <a:t>peaks as shown in figure below. The discharging process continues until the </a:t>
            </a:r>
            <a:r>
              <a:rPr lang="en-US" sz="2400" b="1" dirty="0"/>
              <a:t>next positive half cycle </a:t>
            </a:r>
            <a:r>
              <a:rPr lang="en-US" sz="2400" dirty="0"/>
              <a:t>.</a:t>
            </a:r>
          </a:p>
          <a:p>
            <a:pPr fontAlgn="base"/>
            <a:r>
              <a:rPr lang="en-US" sz="2400" dirty="0"/>
              <a:t>When the input signal becomes greater than the capacitor voltage, the diode conducts again and the process repeats itself </a:t>
            </a:r>
          </a:p>
          <a:p>
            <a:pPr fontAlgn="base"/>
            <a:r>
              <a:rPr lang="en-US" sz="2400" dirty="0"/>
              <a:t>The input-output waveforms for the envelope demodulator is shown in figure below.</a:t>
            </a:r>
          </a:p>
        </p:txBody>
      </p:sp>
      <p:sp>
        <p:nvSpPr>
          <p:cNvPr id="3" name="Slide Number Placeholder 2"/>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descr="Diagram&#10;&#10;Description automatically generated">
            <a:extLst>
              <a:ext uri="{FF2B5EF4-FFF2-40B4-BE49-F238E27FC236}">
                <a16:creationId xmlns:a16="http://schemas.microsoft.com/office/drawing/2014/main" id="{1F85AAD1-D53E-90FF-84A5-234AFDCC2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100" y="2978634"/>
            <a:ext cx="6856552" cy="3879365"/>
          </a:xfrm>
          <a:prstGeom prst="rect">
            <a:avLst/>
          </a:prstGeom>
        </p:spPr>
      </p:pic>
    </p:spTree>
    <p:extLst>
      <p:ext uri="{BB962C8B-B14F-4D97-AF65-F5344CB8AC3E}">
        <p14:creationId xmlns:p14="http://schemas.microsoft.com/office/powerpoint/2010/main" val="4007255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411081"/>
            <a:ext cx="10555288" cy="4195481"/>
          </a:xfrm>
        </p:spPr>
        <p:txBody>
          <a:bodyPr>
            <a:normAutofit/>
          </a:bodyPr>
          <a:lstStyle/>
          <a:p>
            <a:pPr fontAlgn="base"/>
            <a:r>
              <a:rPr lang="en-US" sz="2400" dirty="0"/>
              <a:t>If </a:t>
            </a:r>
            <a:r>
              <a:rPr lang="en-US" sz="2400" b="1" dirty="0"/>
              <a:t>RC time constant is too small</a:t>
            </a:r>
            <a:r>
              <a:rPr lang="en-US" sz="2400" dirty="0"/>
              <a:t>, then the </a:t>
            </a:r>
            <a:r>
              <a:rPr lang="en-US" sz="2400" b="1" dirty="0"/>
              <a:t>output of the filter falls very rapidly after each peak and will not follow the envelope </a:t>
            </a:r>
            <a:r>
              <a:rPr lang="en-US" sz="2400" dirty="0"/>
              <a:t>of the modulated signal closely. This corresponding to the case where bandwidth of LPF is too large.</a:t>
            </a:r>
          </a:p>
        </p:txBody>
      </p:sp>
      <p:sp>
        <p:nvSpPr>
          <p:cNvPr id="3" name="Slide Number Placeholder 2"/>
          <p:cNvSpPr>
            <a:spLocks noGrp="1"/>
          </p:cNvSpPr>
          <p:nvPr>
            <p:ph type="sldNum" sz="quarter" idx="12"/>
          </p:nvPr>
        </p:nvSpPr>
        <p:spPr/>
        <p:txBody>
          <a:bodyPr/>
          <a:lstStyle/>
          <a:p>
            <a:fld id="{D57F1E4F-1CFF-5643-939E-02111984F565}" type="slidenum">
              <a:rPr lang="en-US" smtClean="0"/>
              <a:t>66</a:t>
            </a:fld>
            <a:endParaRPr lang="en-US" dirty="0"/>
          </a:p>
        </p:txBody>
      </p:sp>
      <p:pic>
        <p:nvPicPr>
          <p:cNvPr id="6" name="Picture 5" descr="A picture containing text, linedrawing&#10;&#10;Description automatically generated">
            <a:extLst>
              <a:ext uri="{FF2B5EF4-FFF2-40B4-BE49-F238E27FC236}">
                <a16:creationId xmlns:a16="http://schemas.microsoft.com/office/drawing/2014/main" id="{58FFB2AC-2FF1-7405-AC9D-57F0EA1D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2311991"/>
            <a:ext cx="9974974" cy="3860047"/>
          </a:xfrm>
          <a:prstGeom prst="rect">
            <a:avLst/>
          </a:prstGeom>
        </p:spPr>
      </p:pic>
    </p:spTree>
    <p:extLst>
      <p:ext uri="{BB962C8B-B14F-4D97-AF65-F5344CB8AC3E}">
        <p14:creationId xmlns:p14="http://schemas.microsoft.com/office/powerpoint/2010/main" val="3227471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411081"/>
            <a:ext cx="10555288" cy="4195481"/>
          </a:xfrm>
        </p:spPr>
        <p:txBody>
          <a:bodyPr>
            <a:normAutofit/>
          </a:bodyPr>
          <a:lstStyle/>
          <a:p>
            <a:pPr fontAlgn="base"/>
            <a:r>
              <a:rPr lang="en-US" sz="2400" dirty="0"/>
              <a:t>If </a:t>
            </a:r>
            <a:r>
              <a:rPr lang="en-US" sz="2400" b="1" dirty="0"/>
              <a:t>RC time constant is too large</a:t>
            </a:r>
            <a:r>
              <a:rPr lang="en-US" sz="2400" dirty="0"/>
              <a:t>, then the </a:t>
            </a:r>
            <a:r>
              <a:rPr lang="en-US" sz="2400" b="1" dirty="0"/>
              <a:t>discharge of the capacitor is too slow and again the output will not follow the envelope </a:t>
            </a:r>
            <a:r>
              <a:rPr lang="en-US" sz="2400" dirty="0"/>
              <a:t>of the modulated signal. This corresponds to the case where the bandwidth of LPF is too small.</a:t>
            </a:r>
          </a:p>
        </p:txBody>
      </p:sp>
      <p:sp>
        <p:nvSpPr>
          <p:cNvPr id="3" name="Slide Number Placeholder 2"/>
          <p:cNvSpPr>
            <a:spLocks noGrp="1"/>
          </p:cNvSpPr>
          <p:nvPr>
            <p:ph type="sldNum" sz="quarter" idx="12"/>
          </p:nvPr>
        </p:nvSpPr>
        <p:spPr/>
        <p:txBody>
          <a:bodyPr/>
          <a:lstStyle/>
          <a:p>
            <a:fld id="{D57F1E4F-1CFF-5643-939E-02111984F565}" type="slidenum">
              <a:rPr lang="en-US" smtClean="0"/>
              <a:t>67</a:t>
            </a:fld>
            <a:endParaRPr lang="en-US" dirty="0"/>
          </a:p>
        </p:txBody>
      </p:sp>
      <p:pic>
        <p:nvPicPr>
          <p:cNvPr id="5" name="Picture 4" descr="A picture containing linedrawing&#10;&#10;Description automatically generated">
            <a:extLst>
              <a:ext uri="{FF2B5EF4-FFF2-40B4-BE49-F238E27FC236}">
                <a16:creationId xmlns:a16="http://schemas.microsoft.com/office/drawing/2014/main" id="{1720487E-7E50-618A-8E74-5C1AEFEDE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2331418"/>
            <a:ext cx="10733437" cy="3767024"/>
          </a:xfrm>
          <a:prstGeom prst="rect">
            <a:avLst/>
          </a:prstGeom>
        </p:spPr>
      </p:pic>
    </p:spTree>
    <p:extLst>
      <p:ext uri="{BB962C8B-B14F-4D97-AF65-F5344CB8AC3E}">
        <p14:creationId xmlns:p14="http://schemas.microsoft.com/office/powerpoint/2010/main" val="1864289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2mate.com - Diode Envelope Detector _ Amplitude Modulation AM Demodulation_e_gTCU2fnD8_1080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256" y="0"/>
            <a:ext cx="12130744" cy="6248400"/>
          </a:xfrm>
        </p:spPr>
      </p:pic>
      <p:sp>
        <p:nvSpPr>
          <p:cNvPr id="4" name="Slide Number Placeholder 3"/>
          <p:cNvSpPr>
            <a:spLocks noGrp="1"/>
          </p:cNvSpPr>
          <p:nvPr>
            <p:ph type="sldNum" sz="quarter" idx="12"/>
          </p:nvPr>
        </p:nvSpPr>
        <p:spPr/>
        <p:txBody>
          <a:bodyPr/>
          <a:lstStyle/>
          <a:p>
            <a:fld id="{D57F1E4F-1CFF-5643-939E-02111984F565}" type="slidenum">
              <a:rPr lang="en-US" smtClean="0"/>
              <a:t>68</a:t>
            </a:fld>
            <a:endParaRPr lang="en-US" dirty="0"/>
          </a:p>
        </p:txBody>
      </p:sp>
      <p:sp>
        <p:nvSpPr>
          <p:cNvPr id="6" name="Title 5"/>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47519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2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2855"/>
            <a:ext cx="9768254" cy="5011614"/>
          </a:xfrm>
        </p:spPr>
        <p:txBody>
          <a:bodyPr>
            <a:normAutofit/>
          </a:bodyPr>
          <a:lstStyle/>
          <a:p>
            <a:r>
              <a:rPr lang="en-US" sz="2400" dirty="0"/>
              <a:t>In the process of Amplitude Modulation, the </a:t>
            </a:r>
            <a:r>
              <a:rPr lang="en-US" sz="2400" b="1" dirty="0"/>
              <a:t>modulated wave consists of the carrier wave and two sidebands.</a:t>
            </a:r>
          </a:p>
          <a:p>
            <a:endParaRPr lang="en-US" sz="2400" dirty="0"/>
          </a:p>
          <a:p>
            <a:r>
              <a:rPr lang="en-US" sz="2400" dirty="0"/>
              <a:t>The modulated wave has </a:t>
            </a:r>
            <a:r>
              <a:rPr lang="en-US" sz="2400" b="1" dirty="0"/>
              <a:t>the information only in the sidebands.</a:t>
            </a:r>
          </a:p>
          <a:p>
            <a:pPr marL="0" indent="0">
              <a:buNone/>
            </a:pPr>
            <a:endParaRPr lang="en-US" sz="2400" dirty="0"/>
          </a:p>
          <a:p>
            <a:r>
              <a:rPr lang="en-US" sz="2400" b="1" dirty="0"/>
              <a:t>Sideband</a:t>
            </a:r>
            <a:r>
              <a:rPr lang="en-US" sz="2400" dirty="0"/>
              <a:t> is nothing but a band of frequencies, containing power, which are the lower and higher frequencies of the carrier frequency.</a:t>
            </a:r>
          </a:p>
          <a:p>
            <a:pPr marL="0" indent="0">
              <a:buNone/>
            </a:pPr>
            <a:endParaRPr lang="en-US" sz="2400" dirty="0"/>
          </a:p>
        </p:txBody>
      </p:sp>
      <p:sp>
        <p:nvSpPr>
          <p:cNvPr id="2" name="Slide Number Placeholder 1"/>
          <p:cNvSpPr>
            <a:spLocks noGrp="1"/>
          </p:cNvSpPr>
          <p:nvPr>
            <p:ph type="sldNum" sz="quarter" idx="12"/>
          </p:nvPr>
        </p:nvSpPr>
        <p:spPr/>
        <p:txBody>
          <a:bodyPr/>
          <a:lstStyle/>
          <a:p>
            <a:fld id="{D57F1E4F-1CFF-5643-939E-02111984F565}" type="slidenum">
              <a:rPr lang="en-US" smtClean="0"/>
              <a:t>69</a:t>
            </a:fld>
            <a:endParaRPr lang="en-US" dirty="0"/>
          </a:p>
        </p:txBody>
      </p:sp>
    </p:spTree>
    <p:extLst>
      <p:ext uri="{BB962C8B-B14F-4D97-AF65-F5344CB8AC3E}">
        <p14:creationId xmlns:p14="http://schemas.microsoft.com/office/powerpoint/2010/main" val="396353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66" y="77151"/>
            <a:ext cx="9738860" cy="1400530"/>
          </a:xfrm>
        </p:spPr>
        <p:txBody>
          <a:bodyPr/>
          <a:lstStyle/>
          <a:p>
            <a:r>
              <a:rPr lang="en-US" dirty="0"/>
              <a:t>Block Diagram of Communication system</a:t>
            </a:r>
          </a:p>
        </p:txBody>
      </p:sp>
      <p:sp>
        <p:nvSpPr>
          <p:cNvPr id="4" name="Slide Number Placeholder 3"/>
          <p:cNvSpPr>
            <a:spLocks noGrp="1"/>
          </p:cNvSpPr>
          <p:nvPr>
            <p:ph type="sldNum" sz="quarter" idx="12"/>
          </p:nvPr>
        </p:nvSpPr>
        <p:spPr/>
        <p:txBody>
          <a:bodyPr/>
          <a:lstStyle/>
          <a:p>
            <a:fld id="{23A3FB42-5A1D-4296-AABE-84EE882786C4}" type="slidenum">
              <a:rPr lang="en-US" smtClean="0"/>
              <a:t>7</a:t>
            </a:fld>
            <a:endParaRPr lang="en-US"/>
          </a:p>
        </p:txBody>
      </p:sp>
      <p:pic>
        <p:nvPicPr>
          <p:cNvPr id="1026" name="Picture 2" descr="C:\Users\Hp\Desktop\elementsofacommunicationsyst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89" y="1606650"/>
            <a:ext cx="11686365" cy="32378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19578" y="2516442"/>
            <a:ext cx="5124090" cy="1242203"/>
          </a:xfrm>
          <a:prstGeom prst="rect">
            <a:avLst/>
          </a:prstGeom>
          <a:noFill/>
          <a:ln w="31750">
            <a:solidFill>
              <a:schemeClr val="bg1">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982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3641" y="679572"/>
            <a:ext cx="8946541" cy="4195481"/>
          </a:xfrm>
        </p:spPr>
        <p:txBody>
          <a:bodyPr>
            <a:normAutofit/>
          </a:bodyPr>
          <a:lstStyle/>
          <a:p>
            <a:r>
              <a:rPr lang="en-US" sz="2400" dirty="0"/>
              <a:t>The transmission of a signal, which contains a carrier along with two sidebands can be termed as </a:t>
            </a:r>
            <a:r>
              <a:rPr lang="en-US" sz="2400" b="1" dirty="0"/>
              <a:t>Double Sideband Full Carrier</a:t>
            </a:r>
            <a:r>
              <a:rPr lang="en-US" sz="2400" dirty="0"/>
              <a:t> system or simply </a:t>
            </a:r>
            <a:r>
              <a:rPr lang="en-US" sz="2400" b="1" dirty="0"/>
              <a:t>DSBFC</a:t>
            </a:r>
            <a:r>
              <a:rPr lang="en-US" sz="2400" dirty="0"/>
              <a:t>.</a:t>
            </a:r>
          </a:p>
          <a:p>
            <a:pPr marL="0" indent="0">
              <a:buNone/>
            </a:pP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72" y="3252180"/>
            <a:ext cx="6312206" cy="2924655"/>
          </a:xfrm>
          <a:prstGeom prst="rect">
            <a:avLst/>
          </a:prstGeom>
        </p:spPr>
      </p:pic>
      <p:sp>
        <p:nvSpPr>
          <p:cNvPr id="2" name="Slide Number Placeholder 1"/>
          <p:cNvSpPr>
            <a:spLocks noGrp="1"/>
          </p:cNvSpPr>
          <p:nvPr>
            <p:ph type="sldNum" sz="quarter" idx="12"/>
          </p:nvPr>
        </p:nvSpPr>
        <p:spPr/>
        <p:txBody>
          <a:bodyPr/>
          <a:lstStyle/>
          <a:p>
            <a:fld id="{D57F1E4F-1CFF-5643-939E-02111984F565}" type="slidenum">
              <a:rPr lang="en-US" smtClean="0"/>
              <a:t>70</a:t>
            </a:fld>
            <a:endParaRPr lang="en-US" dirty="0"/>
          </a:p>
        </p:txBody>
      </p:sp>
    </p:spTree>
    <p:extLst>
      <p:ext uri="{BB962C8B-B14F-4D97-AF65-F5344CB8AC3E}">
        <p14:creationId xmlns:p14="http://schemas.microsoft.com/office/powerpoint/2010/main" val="1739311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1" y="373747"/>
            <a:ext cx="9614820" cy="4195481"/>
          </a:xfrm>
        </p:spPr>
        <p:txBody>
          <a:bodyPr>
            <a:normAutofit/>
          </a:bodyPr>
          <a:lstStyle/>
          <a:p>
            <a:r>
              <a:rPr lang="en-US" sz="2400" dirty="0"/>
              <a:t>However, such a transmission is inefficient. Because, two-thirds of the </a:t>
            </a:r>
            <a:r>
              <a:rPr lang="en-US" sz="2400" b="1" dirty="0"/>
              <a:t>power is being wasted in the carrier, which carries no information.</a:t>
            </a:r>
          </a:p>
          <a:p>
            <a:pPr marL="0" indent="0">
              <a:buNone/>
            </a:pPr>
            <a:r>
              <a:rPr lang="en-US" sz="2400" b="1" u="sng" dirty="0"/>
              <a:t>Double Sideband Suppressed Carrier Modulation</a:t>
            </a:r>
            <a:endParaRPr lang="en-US" sz="2400" u="sng" dirty="0"/>
          </a:p>
          <a:p>
            <a:r>
              <a:rPr lang="en-US" sz="2400" dirty="0"/>
              <a:t>If this carrier is suppressed and the saved power is distributed to the two sidebands, then such a process is called as </a:t>
            </a:r>
            <a:r>
              <a:rPr lang="en-US" sz="2400" b="1" dirty="0"/>
              <a:t>Double Sideband Suppressed Carrier</a:t>
            </a:r>
            <a:r>
              <a:rPr lang="en-US" sz="2400" dirty="0"/>
              <a:t> system or simply </a:t>
            </a:r>
            <a:r>
              <a:rPr lang="en-US" sz="2400" b="1" dirty="0"/>
              <a:t>DSBSC</a:t>
            </a:r>
            <a:r>
              <a:rPr lang="en-US" sz="2400" dirty="0"/>
              <a:t>.</a:t>
            </a:r>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230" y="3346406"/>
            <a:ext cx="5370473" cy="3141727"/>
          </a:xfrm>
          <a:prstGeom prst="rect">
            <a:avLst/>
          </a:prstGeom>
        </p:spPr>
      </p:pic>
      <p:sp>
        <p:nvSpPr>
          <p:cNvPr id="2" name="Slide Number Placeholder 1"/>
          <p:cNvSpPr>
            <a:spLocks noGrp="1"/>
          </p:cNvSpPr>
          <p:nvPr>
            <p:ph type="sldNum" sz="quarter" idx="12"/>
          </p:nvPr>
        </p:nvSpPr>
        <p:spPr/>
        <p:txBody>
          <a:bodyPr/>
          <a:lstStyle/>
          <a:p>
            <a:fld id="{D57F1E4F-1CFF-5643-939E-02111984F565}" type="slidenum">
              <a:rPr lang="en-US" smtClean="0"/>
              <a:t>71</a:t>
            </a:fld>
            <a:endParaRPr lang="en-US" dirty="0"/>
          </a:p>
        </p:txBody>
      </p:sp>
    </p:spTree>
    <p:extLst>
      <p:ext uri="{BB962C8B-B14F-4D97-AF65-F5344CB8AC3E}">
        <p14:creationId xmlns:p14="http://schemas.microsoft.com/office/powerpoint/2010/main" val="3560087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179" y="1866125"/>
            <a:ext cx="9796149" cy="4735886"/>
          </a:xfrm>
        </p:spPr>
      </p:pic>
      <p:sp>
        <p:nvSpPr>
          <p:cNvPr id="2" name="Slide Number Placeholder 1"/>
          <p:cNvSpPr>
            <a:spLocks noGrp="1"/>
          </p:cNvSpPr>
          <p:nvPr>
            <p:ph type="sldNum" sz="quarter" idx="12"/>
          </p:nvPr>
        </p:nvSpPr>
        <p:spPr/>
        <p:txBody>
          <a:bodyPr/>
          <a:lstStyle/>
          <a:p>
            <a:fld id="{D57F1E4F-1CFF-5643-939E-02111984F565}" type="slidenum">
              <a:rPr lang="en-US" smtClean="0"/>
              <a:t>72</a:t>
            </a:fld>
            <a:endParaRPr lang="en-US" dirty="0"/>
          </a:p>
        </p:txBody>
      </p:sp>
      <p:sp>
        <p:nvSpPr>
          <p:cNvPr id="3" name="Rectangle 2"/>
          <p:cNvSpPr/>
          <p:nvPr/>
        </p:nvSpPr>
        <p:spPr>
          <a:xfrm>
            <a:off x="289967" y="272054"/>
            <a:ext cx="10062574" cy="1692771"/>
          </a:xfrm>
          <a:prstGeom prst="rect">
            <a:avLst/>
          </a:prstGeom>
        </p:spPr>
        <p:txBody>
          <a:bodyPr wrap="square">
            <a:spAutoFit/>
          </a:bodyPr>
          <a:lstStyle/>
          <a:p>
            <a:r>
              <a:rPr lang="en-US" sz="3200" dirty="0">
                <a:latin typeface="Arial" panose="020B0604020202020204" pitchFamily="34" charset="0"/>
              </a:rPr>
              <a:t>Mathematical Expressions</a:t>
            </a:r>
          </a:p>
          <a:p>
            <a:r>
              <a:rPr lang="en-US" sz="2400" dirty="0"/>
              <a:t>Let us consider the same mathematical expressions for modulating and carrier signals as we have considered in the earlier</a:t>
            </a:r>
            <a:endParaRPr lang="en-US" sz="2400" dirty="0">
              <a:latin typeface="Arial" panose="020B0604020202020204" pitchFamily="34" charset="0"/>
            </a:endParaRPr>
          </a:p>
          <a:p>
            <a:endParaRPr lang="en-US" sz="2400" b="0" i="0" dirty="0">
              <a:effectLst/>
              <a:latin typeface="Arial" panose="020B0604020202020204" pitchFamily="34" charset="0"/>
            </a:endParaRPr>
          </a:p>
        </p:txBody>
      </p:sp>
    </p:spTree>
    <p:extLst>
      <p:ext uri="{BB962C8B-B14F-4D97-AF65-F5344CB8AC3E}">
        <p14:creationId xmlns:p14="http://schemas.microsoft.com/office/powerpoint/2010/main" val="831783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09" y="112931"/>
            <a:ext cx="9404723" cy="980428"/>
          </a:xfrm>
        </p:spPr>
        <p:txBody>
          <a:bodyPr/>
          <a:lstStyle/>
          <a:p>
            <a:r>
              <a:rPr lang="en-US" dirty="0"/>
              <a:t>Bandwidth of DSBSC Wave</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044" y="826477"/>
            <a:ext cx="8113835" cy="6031523"/>
          </a:xfrm>
        </p:spPr>
      </p:pic>
      <p:sp>
        <p:nvSpPr>
          <p:cNvPr id="3" name="Slide Number Placeholder 2"/>
          <p:cNvSpPr>
            <a:spLocks noGrp="1"/>
          </p:cNvSpPr>
          <p:nvPr>
            <p:ph type="sldNum" sz="quarter" idx="12"/>
          </p:nvPr>
        </p:nvSpPr>
        <p:spPr/>
        <p:txBody>
          <a:bodyPr/>
          <a:lstStyle/>
          <a:p>
            <a:fld id="{D57F1E4F-1CFF-5643-939E-02111984F565}" type="slidenum">
              <a:rPr lang="en-US" smtClean="0"/>
              <a:t>73</a:t>
            </a:fld>
            <a:endParaRPr lang="en-US" dirty="0"/>
          </a:p>
        </p:txBody>
      </p:sp>
    </p:spTree>
    <p:extLst>
      <p:ext uri="{BB962C8B-B14F-4D97-AF65-F5344CB8AC3E}">
        <p14:creationId xmlns:p14="http://schemas.microsoft.com/office/powerpoint/2010/main" val="843032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8FDD96-9054-F070-033F-600D288146C7}"/>
              </a:ext>
            </a:extLst>
          </p:cNvPr>
          <p:cNvSpPr>
            <a:spLocks noGrp="1"/>
          </p:cNvSpPr>
          <p:nvPr>
            <p:ph type="sldNum" sz="quarter" idx="12"/>
          </p:nvPr>
        </p:nvSpPr>
        <p:spPr/>
        <p:txBody>
          <a:bodyPr/>
          <a:lstStyle/>
          <a:p>
            <a:fld id="{23A3FB42-5A1D-4296-AABE-84EE882786C4}" type="slidenum">
              <a:rPr lang="en-US" smtClean="0"/>
              <a:t>74</a:t>
            </a:fld>
            <a:endParaRPr lang="en-US"/>
          </a:p>
        </p:txBody>
      </p:sp>
      <p:pic>
        <p:nvPicPr>
          <p:cNvPr id="4" name="Picture 3">
            <a:extLst>
              <a:ext uri="{FF2B5EF4-FFF2-40B4-BE49-F238E27FC236}">
                <a16:creationId xmlns:a16="http://schemas.microsoft.com/office/drawing/2014/main" id="{B20AFAA2-DBA8-3498-9E5E-7A2294546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10" y="2035157"/>
            <a:ext cx="11197179" cy="2979066"/>
          </a:xfrm>
          <a:prstGeom prst="rect">
            <a:avLst/>
          </a:prstGeom>
        </p:spPr>
      </p:pic>
    </p:spTree>
    <p:extLst>
      <p:ext uri="{BB962C8B-B14F-4D97-AF65-F5344CB8AC3E}">
        <p14:creationId xmlns:p14="http://schemas.microsoft.com/office/powerpoint/2010/main" val="35817931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77432"/>
            <a:ext cx="9404723" cy="1400530"/>
          </a:xfrm>
        </p:spPr>
        <p:txBody>
          <a:bodyPr/>
          <a:lstStyle/>
          <a:p>
            <a:r>
              <a:rPr lang="en-US" dirty="0"/>
              <a:t>Power Calculations of DSBSC Wave</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0855" y="1503485"/>
            <a:ext cx="9510686" cy="4744915"/>
          </a:xfrm>
        </p:spPr>
      </p:pic>
      <p:sp>
        <p:nvSpPr>
          <p:cNvPr id="3" name="Slide Number Placeholder 2"/>
          <p:cNvSpPr>
            <a:spLocks noGrp="1"/>
          </p:cNvSpPr>
          <p:nvPr>
            <p:ph type="sldNum" sz="quarter" idx="12"/>
          </p:nvPr>
        </p:nvSpPr>
        <p:spPr/>
        <p:txBody>
          <a:bodyPr/>
          <a:lstStyle/>
          <a:p>
            <a:fld id="{D57F1E4F-1CFF-5643-939E-02111984F565}" type="slidenum">
              <a:rPr lang="en-US" smtClean="0"/>
              <a:t>75</a:t>
            </a:fld>
            <a:endParaRPr lang="en-US" dirty="0"/>
          </a:p>
        </p:txBody>
      </p:sp>
    </p:spTree>
    <p:extLst>
      <p:ext uri="{BB962C8B-B14F-4D97-AF65-F5344CB8AC3E}">
        <p14:creationId xmlns:p14="http://schemas.microsoft.com/office/powerpoint/2010/main" val="38613047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75" y="140677"/>
            <a:ext cx="6763597" cy="6629400"/>
          </a:xfrm>
        </p:spPr>
      </p:pic>
      <p:sp>
        <p:nvSpPr>
          <p:cNvPr id="2" name="Slide Number Placeholder 1"/>
          <p:cNvSpPr>
            <a:spLocks noGrp="1"/>
          </p:cNvSpPr>
          <p:nvPr>
            <p:ph type="sldNum" sz="quarter" idx="12"/>
          </p:nvPr>
        </p:nvSpPr>
        <p:spPr/>
        <p:txBody>
          <a:bodyPr/>
          <a:lstStyle/>
          <a:p>
            <a:fld id="{D57F1E4F-1CFF-5643-939E-02111984F565}" type="slidenum">
              <a:rPr lang="en-US" smtClean="0"/>
              <a:t>76</a:t>
            </a:fld>
            <a:endParaRPr lang="en-US" dirty="0"/>
          </a:p>
        </p:txBody>
      </p:sp>
    </p:spTree>
    <p:extLst>
      <p:ext uri="{BB962C8B-B14F-4D97-AF65-F5344CB8AC3E}">
        <p14:creationId xmlns:p14="http://schemas.microsoft.com/office/powerpoint/2010/main" val="661506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Modulator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811" y="1397977"/>
            <a:ext cx="4957616" cy="3329865"/>
          </a:xfrm>
        </p:spPr>
      </p:pic>
      <p:sp>
        <p:nvSpPr>
          <p:cNvPr id="3" name="Slide Number Placeholder 2"/>
          <p:cNvSpPr>
            <a:spLocks noGrp="1"/>
          </p:cNvSpPr>
          <p:nvPr>
            <p:ph type="sldNum" sz="quarter" idx="12"/>
          </p:nvPr>
        </p:nvSpPr>
        <p:spPr/>
        <p:txBody>
          <a:bodyPr/>
          <a:lstStyle/>
          <a:p>
            <a:fld id="{D57F1E4F-1CFF-5643-939E-02111984F565}" type="slidenum">
              <a:rPr lang="en-US" smtClean="0"/>
              <a:t>77</a:t>
            </a:fld>
            <a:endParaRPr lang="en-US" dirty="0"/>
          </a:p>
        </p:txBody>
      </p:sp>
      <p:sp>
        <p:nvSpPr>
          <p:cNvPr id="5" name="Rectangle 4"/>
          <p:cNvSpPr/>
          <p:nvPr/>
        </p:nvSpPr>
        <p:spPr>
          <a:xfrm>
            <a:off x="646110" y="4966394"/>
            <a:ext cx="10379444" cy="1569660"/>
          </a:xfrm>
          <a:prstGeom prst="rect">
            <a:avLst/>
          </a:prstGeom>
        </p:spPr>
        <p:txBody>
          <a:bodyPr wrap="square">
            <a:spAutoFit/>
          </a:bodyPr>
          <a:lstStyle/>
          <a:p>
            <a:pPr marL="342900" indent="-342900">
              <a:buFont typeface="Wingdings" pitchFamily="2" charset="2"/>
              <a:buChar char="Ø"/>
            </a:pPr>
            <a:r>
              <a:rPr lang="en-US" sz="2400" b="1" dirty="0">
                <a:latin typeface="Arial" panose="020B0604020202020204" pitchFamily="34" charset="0"/>
              </a:rPr>
              <a:t>Balanced modulator</a:t>
            </a:r>
            <a:r>
              <a:rPr lang="en-US" sz="2400" dirty="0">
                <a:latin typeface="Arial" panose="020B0604020202020204" pitchFamily="34" charset="0"/>
              </a:rPr>
              <a:t> consists of two identical AM modulators. These two modulators are arranged in a balanced configuration</a:t>
            </a:r>
            <a:r>
              <a:rPr lang="en-US" sz="2400" b="1" dirty="0">
                <a:latin typeface="Arial" panose="020B0604020202020204" pitchFamily="34" charset="0"/>
              </a:rPr>
              <a:t> in order to suppress the carrier signal</a:t>
            </a:r>
            <a:r>
              <a:rPr lang="en-US" sz="2400" dirty="0">
                <a:latin typeface="Arial" panose="020B0604020202020204" pitchFamily="34" charset="0"/>
              </a:rPr>
              <a:t>. Hence, it is called as </a:t>
            </a:r>
            <a:r>
              <a:rPr lang="en-US" sz="2400" b="1" dirty="0">
                <a:latin typeface="Arial" panose="020B0604020202020204" pitchFamily="34" charset="0"/>
              </a:rPr>
              <a:t>Balanced modulator</a:t>
            </a:r>
            <a:endParaRPr lang="en-US" sz="2400" b="1" dirty="0"/>
          </a:p>
        </p:txBody>
      </p:sp>
    </p:spTree>
    <p:extLst>
      <p:ext uri="{BB962C8B-B14F-4D97-AF65-F5344CB8AC3E}">
        <p14:creationId xmlns:p14="http://schemas.microsoft.com/office/powerpoint/2010/main" val="2189804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877" y="439387"/>
            <a:ext cx="10023231" cy="6222669"/>
          </a:xfrm>
        </p:spPr>
        <p:txBody>
          <a:bodyPr>
            <a:noAutofit/>
          </a:bodyPr>
          <a:lstStyle/>
          <a:p>
            <a:r>
              <a:rPr lang="en-US" sz="2400" dirty="0"/>
              <a:t>The same carrier signal c(t)=</a:t>
            </a:r>
            <a:r>
              <a:rPr lang="en-US" sz="2400" dirty="0" err="1"/>
              <a:t>A</a:t>
            </a:r>
            <a:r>
              <a:rPr lang="en-US" sz="1800" dirty="0" err="1"/>
              <a:t>c</a:t>
            </a:r>
            <a:r>
              <a:rPr lang="en-US" sz="2400" dirty="0" err="1"/>
              <a:t>cos</a:t>
            </a:r>
            <a:r>
              <a:rPr lang="en-US" sz="2400" dirty="0"/>
              <a:t>(2π</a:t>
            </a:r>
            <a:r>
              <a:rPr lang="en-US" sz="2400" dirty="0" err="1"/>
              <a:t>f</a:t>
            </a:r>
            <a:r>
              <a:rPr lang="en-US" sz="1800" dirty="0" err="1"/>
              <a:t>c</a:t>
            </a:r>
            <a:r>
              <a:rPr lang="en-US" sz="2400" dirty="0" err="1"/>
              <a:t>t</a:t>
            </a:r>
            <a:r>
              <a:rPr lang="en-US" sz="2400" dirty="0"/>
              <a:t>) is applied as one of the inputs to these two AM modulators. </a:t>
            </a:r>
          </a:p>
          <a:p>
            <a:r>
              <a:rPr lang="en-US" sz="2400" dirty="0"/>
              <a:t>The modulating signal m(t) is applied as another input to the upper AM modulator. Whereas, the modulating signal m(t) with opposite polarity,[</a:t>
            </a:r>
            <a:r>
              <a:rPr lang="en-US" sz="2400" b="1" dirty="0"/>
              <a:t>with 180 degree phase shift</a:t>
            </a:r>
            <a:r>
              <a:rPr lang="en-US" sz="2400" dirty="0"/>
              <a:t>]</a:t>
            </a:r>
            <a:r>
              <a:rPr lang="en-US" sz="2400" b="1" dirty="0"/>
              <a:t>−m(t) </a:t>
            </a:r>
            <a:r>
              <a:rPr lang="en-US" sz="2400" dirty="0"/>
              <a:t>is applied as another input to the lower AM modulator.</a:t>
            </a:r>
          </a:p>
          <a:p>
            <a:r>
              <a:rPr lang="en-US" sz="2400" dirty="0"/>
              <a:t>Output of the upper AM modulator is</a:t>
            </a:r>
          </a:p>
          <a:p>
            <a:pPr marL="0" indent="0">
              <a:buNone/>
            </a:pPr>
            <a:r>
              <a:rPr lang="en-US" sz="2400" b="1" dirty="0"/>
              <a:t>s1(t)=A</a:t>
            </a:r>
            <a:r>
              <a:rPr lang="en-US" sz="1800" b="1" dirty="0"/>
              <a:t>c</a:t>
            </a:r>
            <a:r>
              <a:rPr lang="en-US" sz="2400" b="1" dirty="0"/>
              <a:t>[1+k</a:t>
            </a:r>
            <a:r>
              <a:rPr lang="en-US" sz="1800" b="1" dirty="0"/>
              <a:t>a</a:t>
            </a:r>
            <a:r>
              <a:rPr lang="en-US" sz="2400" b="1" dirty="0"/>
              <a:t>m(t)]</a:t>
            </a:r>
            <a:r>
              <a:rPr lang="en-US" sz="2400" b="1" dirty="0" err="1"/>
              <a:t>cos</a:t>
            </a:r>
            <a:r>
              <a:rPr lang="en-US" sz="2400" b="1" dirty="0"/>
              <a:t>(2π</a:t>
            </a:r>
            <a:r>
              <a:rPr lang="en-US" sz="2400" b="1" dirty="0" err="1"/>
              <a:t>f</a:t>
            </a:r>
            <a:r>
              <a:rPr lang="en-US" sz="1800" b="1" dirty="0" err="1"/>
              <a:t>c</a:t>
            </a:r>
            <a:r>
              <a:rPr lang="en-US" sz="2400" b="1" dirty="0" err="1"/>
              <a:t>t</a:t>
            </a:r>
            <a:r>
              <a:rPr lang="en-US" sz="2400" b="1" dirty="0"/>
              <a:t>)</a:t>
            </a:r>
          </a:p>
          <a:p>
            <a:r>
              <a:rPr lang="en-US" sz="2400" dirty="0"/>
              <a:t>Output of the lower AM modulator is</a:t>
            </a:r>
          </a:p>
          <a:p>
            <a:pPr marL="0" indent="0">
              <a:buNone/>
            </a:pPr>
            <a:r>
              <a:rPr lang="en-US" sz="2400" b="1" dirty="0"/>
              <a:t>s2(t)=A</a:t>
            </a:r>
            <a:r>
              <a:rPr lang="en-US" sz="1800" b="1" dirty="0"/>
              <a:t>c</a:t>
            </a:r>
            <a:r>
              <a:rPr lang="en-US" sz="2400" b="1" dirty="0"/>
              <a:t>[1−k</a:t>
            </a:r>
            <a:r>
              <a:rPr lang="en-US" sz="1800" b="1" dirty="0"/>
              <a:t>a</a:t>
            </a:r>
            <a:r>
              <a:rPr lang="en-US" sz="2400" b="1" dirty="0"/>
              <a:t>m(t)]cos(2π</a:t>
            </a:r>
            <a:r>
              <a:rPr lang="en-US" sz="2400" b="1" dirty="0" err="1"/>
              <a:t>f</a:t>
            </a:r>
            <a:r>
              <a:rPr lang="en-US" sz="1800" b="1" dirty="0" err="1"/>
              <a:t>c</a:t>
            </a:r>
            <a:r>
              <a:rPr lang="en-US" sz="2400" b="1" dirty="0" err="1"/>
              <a:t>t</a:t>
            </a:r>
            <a:r>
              <a:rPr lang="en-US" sz="2400" b="1" dirty="0"/>
              <a:t>)</a:t>
            </a:r>
          </a:p>
          <a:p>
            <a:pPr marL="0" indent="0">
              <a:buNone/>
            </a:pPr>
            <a:r>
              <a:rPr lang="en-US" sz="2400" b="1" dirty="0"/>
              <a:t>We get the DSBSC wave s(t) by subtracting s2(t) from s1(t). The summer block is used to perform this operation. </a:t>
            </a:r>
            <a:r>
              <a:rPr lang="en-US" sz="2400" dirty="0"/>
              <a:t>s1(t) with positive sign and s2(t) with negative sign are applied as inputs to summer block. </a:t>
            </a:r>
          </a:p>
        </p:txBody>
      </p:sp>
      <p:sp>
        <p:nvSpPr>
          <p:cNvPr id="4" name="Slide Number Placeholder 3"/>
          <p:cNvSpPr>
            <a:spLocks noGrp="1"/>
          </p:cNvSpPr>
          <p:nvPr>
            <p:ph type="sldNum" sz="quarter" idx="12"/>
          </p:nvPr>
        </p:nvSpPr>
        <p:spPr/>
        <p:txBody>
          <a:bodyPr/>
          <a:lstStyle/>
          <a:p>
            <a:fld id="{D57F1E4F-1CFF-5643-939E-02111984F565}" type="slidenum">
              <a:rPr lang="en-US" smtClean="0"/>
              <a:t>78</a:t>
            </a:fld>
            <a:endParaRPr lang="en-US" dirty="0"/>
          </a:p>
        </p:txBody>
      </p:sp>
    </p:spTree>
    <p:extLst>
      <p:ext uri="{BB962C8B-B14F-4D97-AF65-F5344CB8AC3E}">
        <p14:creationId xmlns:p14="http://schemas.microsoft.com/office/powerpoint/2010/main" val="2546093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1308" y="439387"/>
            <a:ext cx="9653954" cy="6222669"/>
          </a:xfrm>
        </p:spPr>
        <p:txBody>
          <a:bodyPr>
            <a:normAutofit/>
          </a:bodyPr>
          <a:lstStyle/>
          <a:p>
            <a:r>
              <a:rPr lang="en-US" sz="2400" dirty="0"/>
              <a:t>Thus, the summer block produces an output s(t) which is the difference of s1(t) and s2(t).</a:t>
            </a:r>
          </a:p>
          <a:p>
            <a:r>
              <a:rPr lang="en-US" sz="2400" b="1" dirty="0"/>
              <a:t>s(t) = </a:t>
            </a:r>
            <a:r>
              <a:rPr lang="en-US" sz="2400" dirty="0"/>
              <a:t>s1(t) - s2(t)</a:t>
            </a:r>
          </a:p>
          <a:p>
            <a:pPr marL="0" indent="0">
              <a:buNone/>
            </a:pPr>
            <a:r>
              <a:rPr lang="en-US" sz="2400" dirty="0"/>
              <a:t>⇒</a:t>
            </a:r>
            <a:r>
              <a:rPr lang="en-US" sz="2400" b="1" dirty="0"/>
              <a:t>s(t)=A</a:t>
            </a:r>
            <a:r>
              <a:rPr lang="en-US" b="1" dirty="0"/>
              <a:t>c</a:t>
            </a:r>
            <a:r>
              <a:rPr lang="en-US" sz="2400" b="1" dirty="0"/>
              <a:t>[1+k</a:t>
            </a:r>
            <a:r>
              <a:rPr lang="en-US" sz="1800" b="1" dirty="0"/>
              <a:t>a</a:t>
            </a:r>
            <a:r>
              <a:rPr lang="en-US" sz="2400" b="1" dirty="0"/>
              <a:t>m(t)]cos(2</a:t>
            </a:r>
            <a:r>
              <a:rPr lang="el-GR" sz="2400" b="1" dirty="0"/>
              <a:t>π</a:t>
            </a:r>
            <a:r>
              <a:rPr lang="en-US" sz="2400" b="1" dirty="0" err="1"/>
              <a:t>f</a:t>
            </a:r>
            <a:r>
              <a:rPr lang="en-US" sz="1800" b="1" dirty="0" err="1"/>
              <a:t>c</a:t>
            </a:r>
            <a:r>
              <a:rPr lang="en-US" sz="2400" b="1" dirty="0" err="1"/>
              <a:t>t</a:t>
            </a:r>
            <a:r>
              <a:rPr lang="en-US" sz="2400" b="1" dirty="0"/>
              <a:t>)−A</a:t>
            </a:r>
            <a:r>
              <a:rPr lang="en-US" sz="1800" b="1" dirty="0"/>
              <a:t>c</a:t>
            </a:r>
            <a:r>
              <a:rPr lang="en-US" sz="2400" b="1" dirty="0"/>
              <a:t>[1−k</a:t>
            </a:r>
            <a:r>
              <a:rPr lang="en-US" sz="1800" b="1" dirty="0"/>
              <a:t>a</a:t>
            </a:r>
            <a:r>
              <a:rPr lang="en-US" sz="2400" b="1" dirty="0"/>
              <a:t>m(t)]cos(2</a:t>
            </a:r>
            <a:r>
              <a:rPr lang="el-GR" sz="2400" b="1" dirty="0"/>
              <a:t>π</a:t>
            </a:r>
            <a:r>
              <a:rPr lang="en-US" sz="2400" b="1" dirty="0" err="1"/>
              <a:t>f</a:t>
            </a:r>
            <a:r>
              <a:rPr lang="en-US" sz="1800" b="1" dirty="0" err="1"/>
              <a:t>c</a:t>
            </a:r>
            <a:r>
              <a:rPr lang="en-US" sz="2400" b="1" dirty="0" err="1"/>
              <a:t>t</a:t>
            </a:r>
            <a:r>
              <a:rPr lang="en-US" sz="2400" b="1" dirty="0"/>
              <a:t>)</a:t>
            </a:r>
          </a:p>
          <a:p>
            <a:pPr marL="0" indent="0">
              <a:buNone/>
            </a:pPr>
            <a:r>
              <a:rPr lang="en-US" sz="2400" b="1" dirty="0"/>
              <a:t>⇒s(t)=</a:t>
            </a:r>
            <a:r>
              <a:rPr lang="en-US" sz="2400" b="1" dirty="0" err="1"/>
              <a:t>A</a:t>
            </a:r>
            <a:r>
              <a:rPr lang="en-US" sz="1800" b="1" dirty="0" err="1"/>
              <a:t>c</a:t>
            </a:r>
            <a:r>
              <a:rPr lang="en-US" sz="2400" b="1" dirty="0" err="1"/>
              <a:t>cos</a:t>
            </a:r>
            <a:r>
              <a:rPr lang="en-US" sz="2400" b="1" dirty="0"/>
              <a:t>(2</a:t>
            </a:r>
            <a:r>
              <a:rPr lang="el-GR" sz="2400" b="1" dirty="0"/>
              <a:t>π</a:t>
            </a:r>
            <a:r>
              <a:rPr lang="en-US" sz="2400" b="1" dirty="0" err="1"/>
              <a:t>f</a:t>
            </a:r>
            <a:r>
              <a:rPr lang="en-US" sz="1800" b="1" dirty="0" err="1"/>
              <a:t>c</a:t>
            </a:r>
            <a:r>
              <a:rPr lang="en-US" sz="2400" b="1" dirty="0" err="1"/>
              <a:t>t</a:t>
            </a:r>
            <a:r>
              <a:rPr lang="en-US" sz="2400" b="1" dirty="0"/>
              <a:t>)+</a:t>
            </a:r>
            <a:r>
              <a:rPr lang="en-US" sz="2400" b="1" dirty="0" err="1"/>
              <a:t>A</a:t>
            </a:r>
            <a:r>
              <a:rPr lang="en-US" sz="1800" b="1" dirty="0" err="1"/>
              <a:t>c</a:t>
            </a:r>
            <a:r>
              <a:rPr lang="en-US" sz="2400" b="1" dirty="0" err="1"/>
              <a:t>k</a:t>
            </a:r>
            <a:r>
              <a:rPr lang="en-US" sz="1800" b="1" dirty="0" err="1"/>
              <a:t>a</a:t>
            </a:r>
            <a:r>
              <a:rPr lang="en-US" sz="2400" b="1" dirty="0" err="1"/>
              <a:t>m</a:t>
            </a:r>
            <a:r>
              <a:rPr lang="en-US" sz="2400" b="1" dirty="0"/>
              <a:t>(t)cos(2</a:t>
            </a:r>
            <a:r>
              <a:rPr lang="el-GR" sz="2400" b="1" dirty="0"/>
              <a:t>π</a:t>
            </a:r>
            <a:r>
              <a:rPr lang="en-US" sz="2400" b="1" dirty="0" err="1"/>
              <a:t>f</a:t>
            </a:r>
            <a:r>
              <a:rPr lang="en-US" sz="1800" b="1" dirty="0" err="1"/>
              <a:t>c</a:t>
            </a:r>
            <a:r>
              <a:rPr lang="en-US" sz="2400" b="1" dirty="0" err="1"/>
              <a:t>t</a:t>
            </a:r>
            <a:r>
              <a:rPr lang="en-US" sz="2400" b="1" dirty="0"/>
              <a:t>)−</a:t>
            </a:r>
            <a:r>
              <a:rPr lang="en-US" sz="2400" b="1" dirty="0" err="1"/>
              <a:t>A</a:t>
            </a:r>
            <a:r>
              <a:rPr lang="en-US" sz="1800" b="1" dirty="0" err="1"/>
              <a:t>c</a:t>
            </a:r>
            <a:r>
              <a:rPr lang="en-US" sz="2400" b="1" dirty="0" err="1"/>
              <a:t>cos</a:t>
            </a:r>
            <a:r>
              <a:rPr lang="en-US" sz="2400" b="1" dirty="0"/>
              <a:t>(2</a:t>
            </a:r>
            <a:r>
              <a:rPr lang="el-GR" sz="2400" b="1" dirty="0"/>
              <a:t>π</a:t>
            </a:r>
            <a:r>
              <a:rPr lang="en-US" sz="2400" b="1" dirty="0" err="1"/>
              <a:t>f</a:t>
            </a:r>
            <a:r>
              <a:rPr lang="en-US" sz="1800" b="1" dirty="0" err="1"/>
              <a:t>c</a:t>
            </a:r>
            <a:r>
              <a:rPr lang="en-US" sz="2400" b="1" dirty="0" err="1"/>
              <a:t>t</a:t>
            </a:r>
            <a:r>
              <a:rPr lang="en-US" sz="2400" b="1" dirty="0"/>
              <a:t>)+</a:t>
            </a:r>
          </a:p>
          <a:p>
            <a:pPr marL="0" indent="0">
              <a:buNone/>
            </a:pPr>
            <a:r>
              <a:rPr lang="en-US" sz="2400" b="1" dirty="0" err="1"/>
              <a:t>A</a:t>
            </a:r>
            <a:r>
              <a:rPr lang="en-US" sz="1800" b="1" dirty="0" err="1"/>
              <a:t>c</a:t>
            </a:r>
            <a:r>
              <a:rPr lang="en-US" sz="2400" b="1" dirty="0" err="1"/>
              <a:t>k</a:t>
            </a:r>
            <a:r>
              <a:rPr lang="en-US" sz="1800" b="1" dirty="0" err="1"/>
              <a:t>a</a:t>
            </a:r>
            <a:r>
              <a:rPr lang="en-US" sz="2400" b="1" dirty="0" err="1"/>
              <a:t>m</a:t>
            </a:r>
            <a:r>
              <a:rPr lang="en-US" sz="2400" b="1" dirty="0"/>
              <a:t>(t)cos(2</a:t>
            </a:r>
            <a:r>
              <a:rPr lang="el-GR" sz="2400" b="1" dirty="0"/>
              <a:t>π</a:t>
            </a:r>
            <a:r>
              <a:rPr lang="en-US" sz="2400" b="1" dirty="0" err="1"/>
              <a:t>f</a:t>
            </a:r>
            <a:r>
              <a:rPr lang="en-US" sz="1800" b="1" dirty="0" err="1"/>
              <a:t>c</a:t>
            </a:r>
            <a:r>
              <a:rPr lang="en-US" sz="2400" b="1" dirty="0" err="1"/>
              <a:t>t</a:t>
            </a:r>
            <a:r>
              <a:rPr lang="en-US" sz="2400" b="1" dirty="0"/>
              <a:t>)</a:t>
            </a:r>
          </a:p>
          <a:p>
            <a:pPr marL="0" indent="0">
              <a:buNone/>
            </a:pPr>
            <a:endParaRPr lang="en-US" sz="2400" b="1" dirty="0"/>
          </a:p>
          <a:p>
            <a:pPr marL="0" indent="0">
              <a:buNone/>
            </a:pPr>
            <a:r>
              <a:rPr lang="en-US" sz="2400" b="1" dirty="0"/>
              <a:t>⇒s(t)=2A</a:t>
            </a:r>
            <a:r>
              <a:rPr lang="en-US" sz="1800" b="1" dirty="0"/>
              <a:t>c</a:t>
            </a:r>
            <a:r>
              <a:rPr lang="en-US" sz="2400" b="1" dirty="0"/>
              <a:t>k</a:t>
            </a:r>
            <a:r>
              <a:rPr lang="en-US" sz="1800" b="1" dirty="0"/>
              <a:t>a</a:t>
            </a:r>
            <a:r>
              <a:rPr lang="en-US" sz="2400" b="1" dirty="0"/>
              <a:t>m(t)cos(2</a:t>
            </a:r>
            <a:r>
              <a:rPr lang="el-GR" sz="2400" b="1" dirty="0"/>
              <a:t>π</a:t>
            </a:r>
            <a:r>
              <a:rPr lang="en-US" sz="1800" b="1" dirty="0" err="1"/>
              <a:t>fc</a:t>
            </a:r>
            <a:r>
              <a:rPr lang="en-US" sz="2400" b="1" dirty="0" err="1"/>
              <a:t>t</a:t>
            </a:r>
            <a:r>
              <a:rPr lang="en-US" sz="2400" b="1" dirty="0"/>
              <a:t>)</a:t>
            </a:r>
          </a:p>
          <a:p>
            <a:endParaRPr lang="en-US" sz="2400" dirty="0"/>
          </a:p>
          <a:p>
            <a:r>
              <a:rPr lang="en-US" sz="2400" dirty="0"/>
              <a:t>We know the standard equation of DSBSC wave is</a:t>
            </a:r>
          </a:p>
          <a:p>
            <a:r>
              <a:rPr lang="en-US" sz="2400" b="1" dirty="0"/>
              <a:t>s(t)=c(t).m(t)=</a:t>
            </a:r>
            <a:r>
              <a:rPr lang="en-US" sz="2400" b="1" dirty="0" err="1"/>
              <a:t>A</a:t>
            </a:r>
            <a:r>
              <a:rPr lang="en-US" sz="1800" b="1" dirty="0" err="1"/>
              <a:t>c</a:t>
            </a:r>
            <a:r>
              <a:rPr lang="en-US" sz="2400" b="1" dirty="0" err="1"/>
              <a:t>m</a:t>
            </a:r>
            <a:r>
              <a:rPr lang="en-US" sz="2400" b="1" dirty="0"/>
              <a:t>(t)cos(2</a:t>
            </a:r>
            <a:r>
              <a:rPr lang="el-GR" sz="2400" b="1" dirty="0"/>
              <a:t>π</a:t>
            </a:r>
            <a:r>
              <a:rPr lang="en-US" sz="2400" b="1" dirty="0" err="1"/>
              <a:t>f</a:t>
            </a:r>
            <a:r>
              <a:rPr lang="en-US" sz="1800" b="1" dirty="0" err="1"/>
              <a:t>c</a:t>
            </a:r>
            <a:r>
              <a:rPr lang="en-US" sz="2400" b="1" dirty="0" err="1"/>
              <a:t>t</a:t>
            </a:r>
            <a:r>
              <a:rPr lang="en-US" sz="2400" dirty="0"/>
              <a:t>)</a:t>
            </a:r>
          </a:p>
          <a:p>
            <a:r>
              <a:rPr lang="en-US" sz="2400" dirty="0"/>
              <a:t>By comparing the output of summer block with the standard equation of DSBSC wave, we will get the scaling factor as</a:t>
            </a:r>
            <a:r>
              <a:rPr lang="en-US" sz="2400" b="1" dirty="0"/>
              <a:t> 2ka</a:t>
            </a:r>
          </a:p>
        </p:txBody>
      </p:sp>
      <p:sp>
        <p:nvSpPr>
          <p:cNvPr id="4" name="Slide Number Placeholder 3"/>
          <p:cNvSpPr>
            <a:spLocks noGrp="1"/>
          </p:cNvSpPr>
          <p:nvPr>
            <p:ph type="sldNum" sz="quarter" idx="12"/>
          </p:nvPr>
        </p:nvSpPr>
        <p:spPr/>
        <p:txBody>
          <a:bodyPr/>
          <a:lstStyle/>
          <a:p>
            <a:fld id="{D57F1E4F-1CFF-5643-939E-02111984F565}" type="slidenum">
              <a:rPr lang="en-US" smtClean="0"/>
              <a:t>79</a:t>
            </a:fld>
            <a:endParaRPr lang="en-US" dirty="0"/>
          </a:p>
        </p:txBody>
      </p:sp>
      <mc:AlternateContent xmlns:mc="http://schemas.openxmlformats.org/markup-compatibility/2006" xmlns:p14="http://schemas.microsoft.com/office/powerpoint/2010/main">
        <mc:Choice Requires="p14">
          <p:contentPart p14:bwMode="auto" r:id="rId2">
            <p14:nvContentPartPr>
              <p14:cNvPr id="52" name="Ink 51">
                <a:extLst>
                  <a:ext uri="{FF2B5EF4-FFF2-40B4-BE49-F238E27FC236}">
                    <a16:creationId xmlns:a16="http://schemas.microsoft.com/office/drawing/2014/main" id="{7E089DE1-A1E3-48B6-89D3-79F0860C4B8D}"/>
                  </a:ext>
                </a:extLst>
              </p14:cNvPr>
              <p14:cNvContentPartPr/>
              <p14:nvPr/>
            </p14:nvContentPartPr>
            <p14:xfrm>
              <a:off x="15340187" y="901933"/>
              <a:ext cx="360" cy="360"/>
            </p14:xfrm>
          </p:contentPart>
        </mc:Choice>
        <mc:Fallback xmlns="">
          <p:pic>
            <p:nvPicPr>
              <p:cNvPr id="52" name="Ink 51">
                <a:extLst>
                  <a:ext uri="{FF2B5EF4-FFF2-40B4-BE49-F238E27FC236}">
                    <a16:creationId xmlns:a16="http://schemas.microsoft.com/office/drawing/2014/main" id="{7E089DE1-A1E3-48B6-89D3-79F0860C4B8D}"/>
                  </a:ext>
                </a:extLst>
              </p:cNvPr>
              <p:cNvPicPr/>
              <p:nvPr/>
            </p:nvPicPr>
            <p:blipFill>
              <a:blip r:embed="rId15"/>
              <a:stretch>
                <a:fillRect/>
              </a:stretch>
            </p:blipFill>
            <p:spPr>
              <a:xfrm>
                <a:off x="15322547" y="884293"/>
                <a:ext cx="36000" cy="36000"/>
              </a:xfrm>
              <a:prstGeom prst="rect">
                <a:avLst/>
              </a:prstGeom>
            </p:spPr>
          </p:pic>
        </mc:Fallback>
      </mc:AlternateContent>
    </p:spTree>
    <p:extLst>
      <p:ext uri="{BB962C8B-B14F-4D97-AF65-F5344CB8AC3E}">
        <p14:creationId xmlns:p14="http://schemas.microsoft.com/office/powerpoint/2010/main" val="127216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D8EBCD7-470F-0A71-8307-F0E8B81E91AE}"/>
              </a:ext>
            </a:extLst>
          </p:cNvPr>
          <p:cNvSpPr>
            <a:spLocks noGrp="1"/>
          </p:cNvSpPr>
          <p:nvPr>
            <p:ph type="title"/>
          </p:nvPr>
        </p:nvSpPr>
        <p:spPr>
          <a:xfrm>
            <a:off x="571500" y="3153329"/>
            <a:ext cx="8947522" cy="1400530"/>
          </a:xfrm>
        </p:spPr>
        <p:txBody>
          <a:bodyPr/>
          <a:lstStyle/>
          <a:p>
            <a:r>
              <a:rPr lang="en-US" b="1" u="sng" dirty="0"/>
              <a:t>Input Transducer</a:t>
            </a:r>
            <a:endParaRPr lang="en-US" dirty="0"/>
          </a:p>
        </p:txBody>
      </p:sp>
      <p:sp>
        <p:nvSpPr>
          <p:cNvPr id="3" name="Content Placeholder 2"/>
          <p:cNvSpPr>
            <a:spLocks noGrp="1"/>
          </p:cNvSpPr>
          <p:nvPr>
            <p:ph idx="1"/>
          </p:nvPr>
        </p:nvSpPr>
        <p:spPr>
          <a:xfrm>
            <a:off x="571500" y="590135"/>
            <a:ext cx="10270671" cy="6137235"/>
          </a:xfrm>
        </p:spPr>
        <p:txBody>
          <a:bodyPr>
            <a:normAutofit/>
          </a:bodyPr>
          <a:lstStyle/>
          <a:p>
            <a:pPr marL="0" indent="0" algn="just">
              <a:lnSpc>
                <a:spcPct val="150000"/>
              </a:lnSpc>
              <a:buFont typeface="Wingdings" pitchFamily="2" charset="2"/>
              <a:buChar char="Ø"/>
            </a:pPr>
            <a:r>
              <a:rPr lang="en-US" sz="2400" dirty="0"/>
              <a:t>    </a:t>
            </a:r>
          </a:p>
          <a:p>
            <a:pPr marL="0" indent="0" algn="just">
              <a:lnSpc>
                <a:spcPct val="150000"/>
              </a:lnSpc>
              <a:buFont typeface="Wingdings" pitchFamily="2" charset="2"/>
              <a:buChar char="Ø"/>
            </a:pPr>
            <a:r>
              <a:rPr lang="en-US" sz="2400" dirty="0"/>
              <a:t>     It generates the data message to be transferred. The message can be audio, Video, image Signal. For Ex- </a:t>
            </a:r>
            <a:r>
              <a:rPr lang="en-US" sz="2400" b="1" dirty="0"/>
              <a:t>Human Voice in an audio signal</a:t>
            </a:r>
            <a:r>
              <a:rPr lang="en-US" sz="2400" dirty="0"/>
              <a:t>.</a:t>
            </a:r>
          </a:p>
          <a:p>
            <a:pPr marL="0" indent="0" algn="just">
              <a:lnSpc>
                <a:spcPct val="150000"/>
              </a:lnSpc>
              <a:buFont typeface="Wingdings" pitchFamily="2" charset="2"/>
              <a:buChar char="Ø"/>
            </a:pPr>
            <a:endParaRPr lang="en-US" sz="2400" dirty="0"/>
          </a:p>
          <a:p>
            <a:pPr marL="0" indent="0" algn="just">
              <a:lnSpc>
                <a:spcPct val="150000"/>
              </a:lnSpc>
              <a:buFont typeface="Wingdings" pitchFamily="2" charset="2"/>
              <a:buChar char="Ø"/>
            </a:pPr>
            <a:endParaRPr lang="en-US" sz="2400" dirty="0"/>
          </a:p>
          <a:p>
            <a:pPr marL="0" indent="0" algn="just">
              <a:lnSpc>
                <a:spcPct val="150000"/>
              </a:lnSpc>
              <a:buFont typeface="Wingdings" pitchFamily="2" charset="2"/>
              <a:buChar char="Ø"/>
            </a:pPr>
            <a:r>
              <a:rPr lang="en-US" sz="2400" dirty="0"/>
              <a:t> The input transducer </a:t>
            </a:r>
            <a:r>
              <a:rPr lang="en-US" sz="2400" b="1" dirty="0"/>
              <a:t>converts the non-electrical signal into electrical form</a:t>
            </a:r>
            <a:r>
              <a:rPr lang="en-US" sz="2400" dirty="0"/>
              <a:t>. Ex- </a:t>
            </a:r>
            <a:r>
              <a:rPr lang="en-US" sz="2400" b="1" dirty="0"/>
              <a:t>microphone converts </a:t>
            </a:r>
            <a:r>
              <a:rPr lang="en-US" sz="2400" dirty="0"/>
              <a:t>human voice into an Electrical Voltage or Current signal.</a:t>
            </a:r>
          </a:p>
        </p:txBody>
      </p:sp>
      <p:sp>
        <p:nvSpPr>
          <p:cNvPr id="4" name="Slide Number Placeholder 3"/>
          <p:cNvSpPr>
            <a:spLocks noGrp="1"/>
          </p:cNvSpPr>
          <p:nvPr>
            <p:ph type="sldNum" sz="quarter" idx="12"/>
          </p:nvPr>
        </p:nvSpPr>
        <p:spPr/>
        <p:txBody>
          <a:bodyPr/>
          <a:lstStyle/>
          <a:p>
            <a:fld id="{23A3FB42-5A1D-4296-AABE-84EE882786C4}" type="slidenum">
              <a:rPr lang="en-US" smtClean="0"/>
              <a:t>8</a:t>
            </a:fld>
            <a:endParaRPr lang="en-US" dirty="0"/>
          </a:p>
        </p:txBody>
      </p:sp>
      <p:sp>
        <p:nvSpPr>
          <p:cNvPr id="5" name="Title 1"/>
          <p:cNvSpPr txBox="1">
            <a:spLocks/>
          </p:cNvSpPr>
          <p:nvPr/>
        </p:nvSpPr>
        <p:spPr>
          <a:xfrm>
            <a:off x="571500" y="363151"/>
            <a:ext cx="8947522"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t>Information Source</a:t>
            </a:r>
            <a:endParaRPr lang="en-US" dirty="0"/>
          </a:p>
        </p:txBody>
      </p:sp>
    </p:spTree>
    <p:extLst>
      <p:ext uri="{BB962C8B-B14F-4D97-AF65-F5344CB8AC3E}">
        <p14:creationId xmlns:p14="http://schemas.microsoft.com/office/powerpoint/2010/main" val="12955738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Coherent Detector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7111" y="3400446"/>
            <a:ext cx="5745059" cy="2987431"/>
          </a:xfrm>
        </p:spPr>
      </p:pic>
      <p:sp>
        <p:nvSpPr>
          <p:cNvPr id="3" name="Slide Number Placeholder 2"/>
          <p:cNvSpPr>
            <a:spLocks noGrp="1"/>
          </p:cNvSpPr>
          <p:nvPr>
            <p:ph type="sldNum" sz="quarter" idx="12"/>
          </p:nvPr>
        </p:nvSpPr>
        <p:spPr/>
        <p:txBody>
          <a:bodyPr/>
          <a:lstStyle/>
          <a:p>
            <a:fld id="{D57F1E4F-1CFF-5643-939E-02111984F565}" type="slidenum">
              <a:rPr lang="en-US" smtClean="0"/>
              <a:t>80</a:t>
            </a:fld>
            <a:endParaRPr lang="en-US" dirty="0"/>
          </a:p>
        </p:txBody>
      </p:sp>
      <p:sp>
        <p:nvSpPr>
          <p:cNvPr id="5" name="Rectangle 4"/>
          <p:cNvSpPr/>
          <p:nvPr/>
        </p:nvSpPr>
        <p:spPr>
          <a:xfrm>
            <a:off x="527538" y="1169324"/>
            <a:ext cx="9825001" cy="1938992"/>
          </a:xfrm>
          <a:prstGeom prst="rect">
            <a:avLst/>
          </a:prstGeom>
        </p:spPr>
        <p:txBody>
          <a:bodyPr wrap="square">
            <a:spAutoFit/>
          </a:bodyPr>
          <a:lstStyle/>
          <a:p>
            <a:pPr marL="342900" indent="-342900">
              <a:buFont typeface="Wingdings" pitchFamily="2" charset="2"/>
              <a:buChar char="Ø"/>
            </a:pPr>
            <a:r>
              <a:rPr lang="en-US" sz="2400" dirty="0"/>
              <a:t>   Here, the same carrier signal (</a:t>
            </a:r>
            <a:r>
              <a:rPr lang="en-US" sz="2400" b="1" dirty="0"/>
              <a:t>which is used for generating DSBSC signal</a:t>
            </a:r>
            <a:r>
              <a:rPr lang="en-US" sz="2400" dirty="0"/>
              <a:t>) is used to detect the message signal. </a:t>
            </a:r>
          </a:p>
          <a:p>
            <a:pPr marL="342900" indent="-342900">
              <a:buFont typeface="Wingdings" pitchFamily="2" charset="2"/>
              <a:buChar char="Ø"/>
            </a:pPr>
            <a:r>
              <a:rPr lang="en-US" sz="2400" dirty="0"/>
              <a:t>   Hence, this process of detection is called </a:t>
            </a:r>
            <a:r>
              <a:rPr lang="en-US" sz="2400" b="1" dirty="0"/>
              <a:t>as coherent or synchronous detection</a:t>
            </a:r>
            <a:r>
              <a:rPr lang="en-US" sz="2400" dirty="0"/>
              <a:t>. Following is the block diagram of the coherent detector</a:t>
            </a:r>
          </a:p>
        </p:txBody>
      </p:sp>
    </p:spTree>
    <p:extLst>
      <p:ext uri="{BB962C8B-B14F-4D97-AF65-F5344CB8AC3E}">
        <p14:creationId xmlns:p14="http://schemas.microsoft.com/office/powerpoint/2010/main" val="4009455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877" y="295730"/>
            <a:ext cx="9759461" cy="5952670"/>
          </a:xfrm>
        </p:spPr>
        <p:txBody>
          <a:bodyPr>
            <a:noAutofit/>
          </a:bodyPr>
          <a:lstStyle/>
          <a:p>
            <a:r>
              <a:rPr lang="en-US" sz="2400" dirty="0"/>
              <a:t>In this process, the message signal </a:t>
            </a:r>
            <a:r>
              <a:rPr lang="en-US" sz="2400" b="1" dirty="0"/>
              <a:t>can be extracted from DSBSC wave by multiplying it with a carrier</a:t>
            </a:r>
            <a:r>
              <a:rPr lang="en-US" sz="2400" dirty="0"/>
              <a:t>, having the same frequency and the phase of the carrier used in DSBSC modulation. </a:t>
            </a:r>
          </a:p>
          <a:p>
            <a:r>
              <a:rPr lang="en-US" sz="2400" dirty="0"/>
              <a:t>The resulting signal is then passed through a Low Pass Filter. Output of this filter is the desired message signal</a:t>
            </a:r>
            <a:r>
              <a:rPr lang="en-US" dirty="0"/>
              <a:t>.</a:t>
            </a:r>
          </a:p>
          <a:p>
            <a:endParaRPr lang="en-US" dirty="0"/>
          </a:p>
          <a:p>
            <a:r>
              <a:rPr lang="en-US" sz="2400" dirty="0"/>
              <a:t>Let the DSBSC wave be </a:t>
            </a:r>
            <a:r>
              <a:rPr lang="en-US" sz="2400" b="1" dirty="0"/>
              <a:t>s(t)=</a:t>
            </a:r>
            <a:r>
              <a:rPr lang="en-US" sz="2400" b="1" dirty="0" err="1"/>
              <a:t>A</a:t>
            </a:r>
            <a:r>
              <a:rPr lang="en-US" sz="1800" b="1" dirty="0" err="1"/>
              <a:t>c</a:t>
            </a:r>
            <a:r>
              <a:rPr lang="en-US" sz="2400" b="1" dirty="0" err="1"/>
              <a:t>cos</a:t>
            </a:r>
            <a:r>
              <a:rPr lang="en-US" sz="2400" b="1" dirty="0"/>
              <a:t>(2π</a:t>
            </a:r>
            <a:r>
              <a:rPr lang="en-US" sz="2400" b="1" dirty="0" err="1"/>
              <a:t>f</a:t>
            </a:r>
            <a:r>
              <a:rPr lang="en-US" sz="1800" b="1" dirty="0" err="1"/>
              <a:t>c</a:t>
            </a:r>
            <a:r>
              <a:rPr lang="en-US" sz="2400" b="1" dirty="0" err="1"/>
              <a:t>t</a:t>
            </a:r>
            <a:r>
              <a:rPr lang="en-US" sz="2400" b="1" dirty="0"/>
              <a:t>)m(t)</a:t>
            </a:r>
          </a:p>
          <a:p>
            <a:r>
              <a:rPr lang="en-US" sz="2400" dirty="0"/>
              <a:t>The output of the local oscillator is </a:t>
            </a:r>
            <a:r>
              <a:rPr lang="en-US" sz="2400" b="1" dirty="0"/>
              <a:t>c(t)=</a:t>
            </a:r>
            <a:r>
              <a:rPr lang="en-US" sz="2400" b="1" dirty="0" err="1"/>
              <a:t>A</a:t>
            </a:r>
            <a:r>
              <a:rPr lang="en-US" sz="1800" b="1" dirty="0" err="1"/>
              <a:t>c</a:t>
            </a:r>
            <a:r>
              <a:rPr lang="en-US" sz="2400" b="1" dirty="0" err="1"/>
              <a:t>cos</a:t>
            </a:r>
            <a:r>
              <a:rPr lang="en-US" sz="2400" b="1" dirty="0"/>
              <a:t>(2π</a:t>
            </a:r>
            <a:r>
              <a:rPr lang="en-US" sz="2400" b="1" dirty="0" err="1"/>
              <a:t>f</a:t>
            </a:r>
            <a:r>
              <a:rPr lang="en-US" sz="1800" b="1" dirty="0" err="1"/>
              <a:t>c</a:t>
            </a:r>
            <a:r>
              <a:rPr lang="en-US" sz="2400" b="1" dirty="0" err="1"/>
              <a:t>t+ϕ</a:t>
            </a:r>
            <a:r>
              <a:rPr lang="en-US" b="1" dirty="0"/>
              <a:t>)</a:t>
            </a:r>
            <a:endParaRPr lang="en-US" dirty="0"/>
          </a:p>
          <a:p>
            <a:r>
              <a:rPr lang="en-US" sz="2400" dirty="0"/>
              <a:t>Where, ϕ is the </a:t>
            </a:r>
            <a:r>
              <a:rPr lang="en-US" sz="2400" b="1" dirty="0"/>
              <a:t>phase difference between the local oscillator signal and the carrier signal</a:t>
            </a:r>
            <a:r>
              <a:rPr lang="en-US" sz="2400" dirty="0"/>
              <a:t>, which is used for DSBSC modulation.</a:t>
            </a:r>
          </a:p>
          <a:p>
            <a:r>
              <a:rPr lang="en-US" sz="2400" dirty="0"/>
              <a:t>From the figure, we can write the output of product modulator as</a:t>
            </a:r>
          </a:p>
          <a:p>
            <a:r>
              <a:rPr lang="en-US" sz="2400" dirty="0"/>
              <a:t>v(t)=s(t)c(t)</a:t>
            </a:r>
          </a:p>
        </p:txBody>
      </p:sp>
      <p:sp>
        <p:nvSpPr>
          <p:cNvPr id="4" name="Slide Number Placeholder 3"/>
          <p:cNvSpPr>
            <a:spLocks noGrp="1"/>
          </p:cNvSpPr>
          <p:nvPr>
            <p:ph type="sldNum" sz="quarter" idx="12"/>
          </p:nvPr>
        </p:nvSpPr>
        <p:spPr/>
        <p:txBody>
          <a:bodyPr/>
          <a:lstStyle/>
          <a:p>
            <a:fld id="{D57F1E4F-1CFF-5643-939E-02111984F565}" type="slidenum">
              <a:rPr lang="en-US" smtClean="0"/>
              <a:t>81</a:t>
            </a:fld>
            <a:endParaRPr lang="en-US" dirty="0"/>
          </a:p>
        </p:txBody>
      </p:sp>
    </p:spTree>
    <p:extLst>
      <p:ext uri="{BB962C8B-B14F-4D97-AF65-F5344CB8AC3E}">
        <p14:creationId xmlns:p14="http://schemas.microsoft.com/office/powerpoint/2010/main" val="919507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4784" y="295729"/>
            <a:ext cx="10374923" cy="6368839"/>
          </a:xfrm>
        </p:spPr>
        <p:txBody>
          <a:bodyPr>
            <a:normAutofit/>
          </a:bodyPr>
          <a:lstStyle/>
          <a:p>
            <a:r>
              <a:rPr lang="en-US" dirty="0"/>
              <a:t>Substitute, s(t) and c(t) values in the above equation.</a:t>
            </a:r>
          </a:p>
          <a:p>
            <a:endParaRPr lang="en-US" dirty="0"/>
          </a:p>
          <a:p>
            <a:endParaRPr lang="en-US" dirty="0"/>
          </a:p>
          <a:p>
            <a:endParaRPr lang="en-US" dirty="0"/>
          </a:p>
          <a:p>
            <a:endParaRPr lang="en-US" dirty="0"/>
          </a:p>
          <a:p>
            <a:endParaRPr lang="en-US" dirty="0"/>
          </a:p>
          <a:p>
            <a:endParaRPr lang="en-US" dirty="0"/>
          </a:p>
          <a:p>
            <a:endParaRPr lang="en-US" dirty="0"/>
          </a:p>
          <a:p>
            <a:r>
              <a:rPr lang="en-US" sz="2400" dirty="0"/>
              <a:t>In the above equation, the first term is the </a:t>
            </a:r>
            <a:r>
              <a:rPr lang="en-US" sz="2400" b="1" dirty="0"/>
              <a:t>scaled version of the message signa</a:t>
            </a:r>
            <a:r>
              <a:rPr lang="en-US" sz="2400" dirty="0"/>
              <a:t>l. It can be extracted by passing the above signal through a low pass filter.</a:t>
            </a:r>
          </a:p>
          <a:p>
            <a:endParaRPr lang="en-US" sz="2400" dirty="0"/>
          </a:p>
          <a:p>
            <a:r>
              <a:rPr lang="en-US" sz="2400" dirty="0"/>
              <a:t>Therefore, the output of low pass filter is</a:t>
            </a:r>
          </a:p>
          <a:p>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82</a:t>
            </a:fld>
            <a:endParaRPr lang="en-US" dirty="0"/>
          </a:p>
        </p:txBody>
      </p:sp>
      <p:pic>
        <p:nvPicPr>
          <p:cNvPr id="1026" name="Picture 2" descr="C:\Users\Hp\Desktop\ssddfs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577" y="704850"/>
            <a:ext cx="4135315" cy="27893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p\Desktop\1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778" y="5883519"/>
            <a:ext cx="1971675"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33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724" y="65856"/>
            <a:ext cx="9404723" cy="883713"/>
          </a:xfrm>
        </p:spPr>
        <p:txBody>
          <a:bodyPr/>
          <a:lstStyle/>
          <a:p>
            <a:r>
              <a:rPr lang="en-US" dirty="0"/>
              <a:t>SSBSC Modulation</a:t>
            </a:r>
          </a:p>
        </p:txBody>
      </p:sp>
      <p:sp>
        <p:nvSpPr>
          <p:cNvPr id="3" name="Content Placeholder 2"/>
          <p:cNvSpPr>
            <a:spLocks noGrp="1"/>
          </p:cNvSpPr>
          <p:nvPr>
            <p:ph idx="1"/>
          </p:nvPr>
        </p:nvSpPr>
        <p:spPr>
          <a:xfrm>
            <a:off x="351692" y="751656"/>
            <a:ext cx="10075985" cy="4195481"/>
          </a:xfrm>
        </p:spPr>
        <p:txBody>
          <a:bodyPr>
            <a:normAutofit/>
          </a:bodyPr>
          <a:lstStyle/>
          <a:p>
            <a:r>
              <a:rPr lang="en-US" sz="2400" dirty="0"/>
              <a:t>The </a:t>
            </a:r>
            <a:r>
              <a:rPr lang="en-US" sz="2400" b="1" dirty="0"/>
              <a:t>DSBSC modulated signal has two sidebands</a:t>
            </a:r>
            <a:r>
              <a:rPr lang="en-US" sz="2400" dirty="0"/>
              <a:t>. Since, the two sidebands carry the </a:t>
            </a:r>
            <a:r>
              <a:rPr lang="en-US" sz="2400" b="1" dirty="0"/>
              <a:t>same information</a:t>
            </a:r>
            <a:r>
              <a:rPr lang="en-US" sz="2400" dirty="0"/>
              <a:t>, there is no need to transmit both sidebands. We can </a:t>
            </a:r>
            <a:r>
              <a:rPr lang="en-US" sz="2400" b="1" dirty="0"/>
              <a:t>eliminate one sideband</a:t>
            </a:r>
            <a:r>
              <a:rPr lang="en-US" sz="2400" dirty="0"/>
              <a:t>.</a:t>
            </a:r>
          </a:p>
          <a:p>
            <a:r>
              <a:rPr lang="en-US" sz="2400" dirty="0"/>
              <a:t>The process of suppressing one of the sidebands along with the carrier and transmitting a single sideband is called as </a:t>
            </a:r>
            <a:r>
              <a:rPr lang="en-US" sz="2400" b="1" dirty="0"/>
              <a:t>Single Sideband Suppressed Carrier system or simply SSBSC</a:t>
            </a:r>
            <a:r>
              <a:rPr lang="en-US" sz="2400"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630" y="3391361"/>
            <a:ext cx="5310062" cy="3070986"/>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t>83</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7ABD929-CF9D-40E3-A726-930BD1D5B7A0}"/>
                  </a:ext>
                </a:extLst>
              </p14:cNvPr>
              <p14:cNvContentPartPr/>
              <p14:nvPr/>
            </p14:nvContentPartPr>
            <p14:xfrm>
              <a:off x="-2132598" y="2440917"/>
              <a:ext cx="360" cy="360"/>
            </p14:xfrm>
          </p:contentPart>
        </mc:Choice>
        <mc:Fallback xmlns="">
          <p:pic>
            <p:nvPicPr>
              <p:cNvPr id="6" name="Ink 5">
                <a:extLst>
                  <a:ext uri="{FF2B5EF4-FFF2-40B4-BE49-F238E27FC236}">
                    <a16:creationId xmlns:a16="http://schemas.microsoft.com/office/drawing/2014/main" id="{D7ABD929-CF9D-40E3-A726-930BD1D5B7A0}"/>
                  </a:ext>
                </a:extLst>
              </p:cNvPr>
              <p:cNvPicPr/>
              <p:nvPr/>
            </p:nvPicPr>
            <p:blipFill>
              <a:blip r:embed="rId5"/>
              <a:stretch>
                <a:fillRect/>
              </a:stretch>
            </p:blipFill>
            <p:spPr>
              <a:xfrm>
                <a:off x="-2150238" y="24229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C1FC89E-AF6C-48DB-AC38-CEB0EE76B741}"/>
                  </a:ext>
                </a:extLst>
              </p14:cNvPr>
              <p14:cNvContentPartPr/>
              <p14:nvPr/>
            </p14:nvContentPartPr>
            <p14:xfrm>
              <a:off x="-768064" y="2458917"/>
              <a:ext cx="360" cy="360"/>
            </p14:xfrm>
          </p:contentPart>
        </mc:Choice>
        <mc:Fallback xmlns="">
          <p:pic>
            <p:nvPicPr>
              <p:cNvPr id="9" name="Ink 8">
                <a:extLst>
                  <a:ext uri="{FF2B5EF4-FFF2-40B4-BE49-F238E27FC236}">
                    <a16:creationId xmlns:a16="http://schemas.microsoft.com/office/drawing/2014/main" id="{3C1FC89E-AF6C-48DB-AC38-CEB0EE76B741}"/>
                  </a:ext>
                </a:extLst>
              </p:cNvPr>
              <p:cNvPicPr/>
              <p:nvPr/>
            </p:nvPicPr>
            <p:blipFill>
              <a:blip r:embed="rId11"/>
              <a:stretch>
                <a:fillRect/>
              </a:stretch>
            </p:blipFill>
            <p:spPr>
              <a:xfrm>
                <a:off x="-785704" y="2440917"/>
                <a:ext cx="36000" cy="36000"/>
              </a:xfrm>
              <a:prstGeom prst="rect">
                <a:avLst/>
              </a:prstGeom>
            </p:spPr>
          </p:pic>
        </mc:Fallback>
      </mc:AlternateContent>
    </p:spTree>
    <p:extLst>
      <p:ext uri="{BB962C8B-B14F-4D97-AF65-F5344CB8AC3E}">
        <p14:creationId xmlns:p14="http://schemas.microsoft.com/office/powerpoint/2010/main" val="3560264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01026"/>
            <a:ext cx="9404723" cy="848543"/>
          </a:xfrm>
        </p:spPr>
        <p:txBody>
          <a:bodyPr/>
          <a:lstStyle/>
          <a:p>
            <a:r>
              <a:rPr lang="en-US" dirty="0"/>
              <a:t>Mathematical Expressions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46" y="1143000"/>
            <a:ext cx="9817544" cy="5600700"/>
          </a:xfrm>
        </p:spPr>
      </p:pic>
      <p:sp>
        <p:nvSpPr>
          <p:cNvPr id="3" name="Slide Number Placeholder 2"/>
          <p:cNvSpPr>
            <a:spLocks noGrp="1"/>
          </p:cNvSpPr>
          <p:nvPr>
            <p:ph type="sldNum" sz="quarter" idx="12"/>
          </p:nvPr>
        </p:nvSpPr>
        <p:spPr/>
        <p:txBody>
          <a:bodyPr/>
          <a:lstStyle/>
          <a:p>
            <a:fld id="{D57F1E4F-1CFF-5643-939E-02111984F565}" type="slidenum">
              <a:rPr lang="en-US" smtClean="0"/>
              <a:t>84</a:t>
            </a:fld>
            <a:endParaRPr lang="en-US" dirty="0"/>
          </a:p>
        </p:txBody>
      </p:sp>
      <p:grpSp>
        <p:nvGrpSpPr>
          <p:cNvPr id="9" name="Group 8">
            <a:extLst>
              <a:ext uri="{FF2B5EF4-FFF2-40B4-BE49-F238E27FC236}">
                <a16:creationId xmlns:a16="http://schemas.microsoft.com/office/drawing/2014/main" id="{88E193EB-F54C-46DF-8EE6-9B8C71701FF5}"/>
              </a:ext>
            </a:extLst>
          </p:cNvPr>
          <p:cNvGrpSpPr/>
          <p:nvPr/>
        </p:nvGrpSpPr>
        <p:grpSpPr>
          <a:xfrm>
            <a:off x="6988362" y="2621637"/>
            <a:ext cx="2213280" cy="618480"/>
            <a:chOff x="6988362" y="2621637"/>
            <a:chExt cx="2213280" cy="6184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4797477-A825-4BDE-A46F-9C6741A7793F}"/>
                    </a:ext>
                  </a:extLst>
                </p14:cNvPr>
                <p14:cNvContentPartPr/>
                <p14:nvPr/>
              </p14:nvContentPartPr>
              <p14:xfrm>
                <a:off x="6988362" y="2879397"/>
                <a:ext cx="1297440" cy="54360"/>
              </p14:xfrm>
            </p:contentPart>
          </mc:Choice>
          <mc:Fallback xmlns="">
            <p:pic>
              <p:nvPicPr>
                <p:cNvPr id="5" name="Ink 4">
                  <a:extLst>
                    <a:ext uri="{FF2B5EF4-FFF2-40B4-BE49-F238E27FC236}">
                      <a16:creationId xmlns:a16="http://schemas.microsoft.com/office/drawing/2014/main" id="{54797477-A825-4BDE-A46F-9C6741A7793F}"/>
                    </a:ext>
                  </a:extLst>
                </p:cNvPr>
                <p:cNvPicPr/>
                <p:nvPr/>
              </p:nvPicPr>
              <p:blipFill>
                <a:blip r:embed="rId4"/>
                <a:stretch>
                  <a:fillRect/>
                </a:stretch>
              </p:blipFill>
              <p:spPr>
                <a:xfrm>
                  <a:off x="6970722" y="2861397"/>
                  <a:ext cx="1333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6BFA573-52D1-4DB5-B108-F6DE386D84A2}"/>
                    </a:ext>
                  </a:extLst>
                </p14:cNvPr>
                <p14:cNvContentPartPr/>
                <p14:nvPr/>
              </p14:nvContentPartPr>
              <p14:xfrm>
                <a:off x="8746602" y="2628477"/>
                <a:ext cx="241920" cy="501840"/>
              </p14:xfrm>
            </p:contentPart>
          </mc:Choice>
          <mc:Fallback xmlns="">
            <p:pic>
              <p:nvPicPr>
                <p:cNvPr id="6" name="Ink 5">
                  <a:extLst>
                    <a:ext uri="{FF2B5EF4-FFF2-40B4-BE49-F238E27FC236}">
                      <a16:creationId xmlns:a16="http://schemas.microsoft.com/office/drawing/2014/main" id="{46BFA573-52D1-4DB5-B108-F6DE386D84A2}"/>
                    </a:ext>
                  </a:extLst>
                </p:cNvPr>
                <p:cNvPicPr/>
                <p:nvPr/>
              </p:nvPicPr>
              <p:blipFill>
                <a:blip r:embed="rId6"/>
                <a:stretch>
                  <a:fillRect/>
                </a:stretch>
              </p:blipFill>
              <p:spPr>
                <a:xfrm>
                  <a:off x="8728962" y="2610477"/>
                  <a:ext cx="2775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3CE0D5A-8C9F-4FD2-A5FE-D3C48B593286}"/>
                    </a:ext>
                  </a:extLst>
                </p14:cNvPr>
                <p14:cNvContentPartPr/>
                <p14:nvPr/>
              </p14:nvContentPartPr>
              <p14:xfrm>
                <a:off x="8760282" y="2621637"/>
                <a:ext cx="341640" cy="566640"/>
              </p14:xfrm>
            </p:contentPart>
          </mc:Choice>
          <mc:Fallback xmlns="">
            <p:pic>
              <p:nvPicPr>
                <p:cNvPr id="7" name="Ink 6">
                  <a:extLst>
                    <a:ext uri="{FF2B5EF4-FFF2-40B4-BE49-F238E27FC236}">
                      <a16:creationId xmlns:a16="http://schemas.microsoft.com/office/drawing/2014/main" id="{93CE0D5A-8C9F-4FD2-A5FE-D3C48B593286}"/>
                    </a:ext>
                  </a:extLst>
                </p:cNvPr>
                <p:cNvPicPr/>
                <p:nvPr/>
              </p:nvPicPr>
              <p:blipFill>
                <a:blip r:embed="rId8"/>
                <a:stretch>
                  <a:fillRect/>
                </a:stretch>
              </p:blipFill>
              <p:spPr>
                <a:xfrm>
                  <a:off x="8742642" y="2603637"/>
                  <a:ext cx="37728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7A1F5F7-2553-41F4-A449-FA29BB762C7C}"/>
                    </a:ext>
                  </a:extLst>
                </p14:cNvPr>
                <p14:cNvContentPartPr/>
                <p14:nvPr/>
              </p14:nvContentPartPr>
              <p14:xfrm>
                <a:off x="8598642" y="2657277"/>
                <a:ext cx="603000" cy="582840"/>
              </p14:xfrm>
            </p:contentPart>
          </mc:Choice>
          <mc:Fallback xmlns="">
            <p:pic>
              <p:nvPicPr>
                <p:cNvPr id="8" name="Ink 7">
                  <a:extLst>
                    <a:ext uri="{FF2B5EF4-FFF2-40B4-BE49-F238E27FC236}">
                      <a16:creationId xmlns:a16="http://schemas.microsoft.com/office/drawing/2014/main" id="{E7A1F5F7-2553-41F4-A449-FA29BB762C7C}"/>
                    </a:ext>
                  </a:extLst>
                </p:cNvPr>
                <p:cNvPicPr/>
                <p:nvPr/>
              </p:nvPicPr>
              <p:blipFill>
                <a:blip r:embed="rId10"/>
                <a:stretch>
                  <a:fillRect/>
                </a:stretch>
              </p:blipFill>
              <p:spPr>
                <a:xfrm>
                  <a:off x="8580642" y="2639637"/>
                  <a:ext cx="638640" cy="618480"/>
                </a:xfrm>
                <a:prstGeom prst="rect">
                  <a:avLst/>
                </a:prstGeom>
              </p:spPr>
            </p:pic>
          </mc:Fallback>
        </mc:AlternateContent>
      </p:grpSp>
    </p:spTree>
    <p:extLst>
      <p:ext uri="{BB962C8B-B14F-4D97-AF65-F5344CB8AC3E}">
        <p14:creationId xmlns:p14="http://schemas.microsoft.com/office/powerpoint/2010/main" val="1116827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24" y="77017"/>
            <a:ext cx="9404723" cy="1400530"/>
          </a:xfrm>
        </p:spPr>
        <p:txBody>
          <a:bodyPr/>
          <a:lstStyle/>
          <a:p>
            <a:r>
              <a:rPr lang="en-US" dirty="0"/>
              <a:t>Bandwidth of SSBSC Wave</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426" y="4031358"/>
            <a:ext cx="6842965" cy="646782"/>
          </a:xfrm>
        </p:spPr>
      </p:pic>
      <p:sp>
        <p:nvSpPr>
          <p:cNvPr id="5" name="Rectangle 4"/>
          <p:cNvSpPr/>
          <p:nvPr/>
        </p:nvSpPr>
        <p:spPr>
          <a:xfrm>
            <a:off x="770426" y="2480638"/>
            <a:ext cx="9692420" cy="1200329"/>
          </a:xfrm>
          <a:prstGeom prst="rect">
            <a:avLst/>
          </a:prstGeom>
        </p:spPr>
        <p:txBody>
          <a:bodyPr wrap="square">
            <a:spAutoFit/>
          </a:bodyPr>
          <a:lstStyle/>
          <a:p>
            <a:pPr marL="342900" indent="-342900">
              <a:buFont typeface="Wingdings" pitchFamily="2" charset="2"/>
              <a:buChar char="Ø"/>
            </a:pPr>
            <a:r>
              <a:rPr lang="en-US" sz="2400" dirty="0"/>
              <a:t> Since the SSBSC modulated wave</a:t>
            </a:r>
            <a:r>
              <a:rPr lang="en-US" sz="2400" b="1" dirty="0"/>
              <a:t> contains only one sideband, </a:t>
            </a:r>
            <a:r>
              <a:rPr lang="en-US" sz="2400" dirty="0"/>
              <a:t>its </a:t>
            </a:r>
            <a:r>
              <a:rPr lang="en-US" sz="2400" b="1" dirty="0"/>
              <a:t>bandwidth is half </a:t>
            </a:r>
            <a:r>
              <a:rPr lang="en-US" sz="2400" dirty="0"/>
              <a:t>of the bandwidth of DSBSC modulated wave.</a:t>
            </a:r>
          </a:p>
        </p:txBody>
      </p:sp>
      <p:sp>
        <p:nvSpPr>
          <p:cNvPr id="3" name="Slide Number Placeholder 2"/>
          <p:cNvSpPr>
            <a:spLocks noGrp="1"/>
          </p:cNvSpPr>
          <p:nvPr>
            <p:ph type="sldNum" sz="quarter" idx="12"/>
          </p:nvPr>
        </p:nvSpPr>
        <p:spPr/>
        <p:txBody>
          <a:bodyPr/>
          <a:lstStyle/>
          <a:p>
            <a:fld id="{D57F1E4F-1CFF-5643-939E-02111984F565}" type="slidenum">
              <a:rPr lang="en-US" smtClean="0"/>
              <a:t>85</a:t>
            </a:fld>
            <a:endParaRPr lang="en-US" dirty="0"/>
          </a:p>
        </p:txBody>
      </p:sp>
      <p:sp>
        <p:nvSpPr>
          <p:cNvPr id="7" name="Rectangle 6"/>
          <p:cNvSpPr/>
          <p:nvPr/>
        </p:nvSpPr>
        <p:spPr>
          <a:xfrm>
            <a:off x="770426" y="1495131"/>
            <a:ext cx="9868267" cy="830997"/>
          </a:xfrm>
          <a:prstGeom prst="rect">
            <a:avLst/>
          </a:prstGeom>
        </p:spPr>
        <p:txBody>
          <a:bodyPr wrap="square">
            <a:spAutoFit/>
          </a:bodyPr>
          <a:lstStyle/>
          <a:p>
            <a:pPr marL="342900" indent="-342900">
              <a:buFont typeface="Wingdings" pitchFamily="2" charset="2"/>
              <a:buChar char="Ø"/>
            </a:pPr>
            <a:r>
              <a:rPr lang="en-US" sz="2400" dirty="0"/>
              <a:t>  We know that the </a:t>
            </a:r>
            <a:r>
              <a:rPr lang="en-US" sz="2400" b="1" dirty="0"/>
              <a:t>DSBSC modulated wave contains two sidebands </a:t>
            </a:r>
            <a:r>
              <a:rPr lang="en-US" sz="2400" dirty="0"/>
              <a:t>and its bandwidth is </a:t>
            </a:r>
            <a:r>
              <a:rPr lang="en-US" sz="2400" b="1" dirty="0"/>
              <a:t>2fm</a:t>
            </a:r>
          </a:p>
        </p:txBody>
      </p:sp>
      <p:sp>
        <p:nvSpPr>
          <p:cNvPr id="8" name="Rectangle 7"/>
          <p:cNvSpPr/>
          <p:nvPr/>
        </p:nvSpPr>
        <p:spPr>
          <a:xfrm>
            <a:off x="770424" y="5120864"/>
            <a:ext cx="9692422" cy="830997"/>
          </a:xfrm>
          <a:prstGeom prst="rect">
            <a:avLst/>
          </a:prstGeom>
        </p:spPr>
        <p:txBody>
          <a:bodyPr wrap="square">
            <a:spAutoFit/>
          </a:bodyPr>
          <a:lstStyle/>
          <a:p>
            <a:pPr marL="342900" indent="-342900">
              <a:buFont typeface="Wingdings" pitchFamily="2" charset="2"/>
              <a:buChar char="Ø"/>
            </a:pPr>
            <a:r>
              <a:rPr lang="en-US" sz="2400" dirty="0"/>
              <a:t>  Therefore, the bandwidth of SSBSC modulated wave is </a:t>
            </a:r>
            <a:r>
              <a:rPr lang="en-US" sz="2400" dirty="0" err="1"/>
              <a:t>fm</a:t>
            </a:r>
            <a:r>
              <a:rPr lang="en-US" sz="2400" dirty="0"/>
              <a:t> and it is </a:t>
            </a:r>
            <a:r>
              <a:rPr lang="en-US" sz="2400" b="1" dirty="0"/>
              <a:t>equal to the frequency of the modulating signal</a:t>
            </a:r>
            <a:r>
              <a:rPr lang="en-US" sz="2400" dirty="0"/>
              <a:t>.</a:t>
            </a:r>
          </a:p>
        </p:txBody>
      </p:sp>
    </p:spTree>
    <p:extLst>
      <p:ext uri="{BB962C8B-B14F-4D97-AF65-F5344CB8AC3E}">
        <p14:creationId xmlns:p14="http://schemas.microsoft.com/office/powerpoint/2010/main" val="42743087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865" y="0"/>
            <a:ext cx="9404723" cy="773723"/>
          </a:xfrm>
        </p:spPr>
        <p:txBody>
          <a:bodyPr/>
          <a:lstStyle/>
          <a:p>
            <a:r>
              <a:rPr lang="en-US" dirty="0"/>
              <a:t>Power Calculations of SSBSC Wave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3370" y="773723"/>
            <a:ext cx="8152853" cy="6022731"/>
          </a:xfrm>
        </p:spPr>
      </p:pic>
      <p:sp>
        <p:nvSpPr>
          <p:cNvPr id="3" name="Slide Number Placeholder 2"/>
          <p:cNvSpPr>
            <a:spLocks noGrp="1"/>
          </p:cNvSpPr>
          <p:nvPr>
            <p:ph type="sldNum" sz="quarter" idx="12"/>
          </p:nvPr>
        </p:nvSpPr>
        <p:spPr/>
        <p:txBody>
          <a:bodyPr/>
          <a:lstStyle/>
          <a:p>
            <a:fld id="{D57F1E4F-1CFF-5643-939E-02111984F565}" type="slidenum">
              <a:rPr lang="en-US" smtClean="0"/>
              <a:t>86</a:t>
            </a:fld>
            <a:endParaRPr lang="en-US" dirty="0"/>
          </a:p>
        </p:txBody>
      </p:sp>
    </p:spTree>
    <p:extLst>
      <p:ext uri="{BB962C8B-B14F-4D97-AF65-F5344CB8AC3E}">
        <p14:creationId xmlns:p14="http://schemas.microsoft.com/office/powerpoint/2010/main" val="1199667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2562" y="219808"/>
            <a:ext cx="10102361" cy="6638192"/>
          </a:xfrm>
        </p:spPr>
        <p:txBody>
          <a:bodyPr>
            <a:normAutofit fontScale="92500" lnSpcReduction="20000"/>
          </a:bodyPr>
          <a:lstStyle/>
          <a:p>
            <a:pPr marL="0" indent="0">
              <a:buNone/>
            </a:pPr>
            <a:r>
              <a:rPr lang="en-US" sz="2600" b="1" u="sng" dirty="0"/>
              <a:t>Advantages</a:t>
            </a:r>
          </a:p>
          <a:p>
            <a:pPr>
              <a:buFont typeface="Wingdings" panose="05000000000000000000" pitchFamily="2" charset="2"/>
              <a:buChar char="q"/>
            </a:pPr>
            <a:r>
              <a:rPr lang="en-US" dirty="0"/>
              <a:t>	Bandwidth or spectrum space occupied is lesser than AM and DSBSC waves.</a:t>
            </a:r>
          </a:p>
          <a:p>
            <a:pPr>
              <a:buFont typeface="Wingdings" panose="05000000000000000000" pitchFamily="2" charset="2"/>
              <a:buChar char="q"/>
            </a:pPr>
            <a:endParaRPr lang="en-US" dirty="0"/>
          </a:p>
          <a:p>
            <a:pPr>
              <a:buFont typeface="Wingdings" panose="05000000000000000000" pitchFamily="2" charset="2"/>
              <a:buChar char="q"/>
            </a:pPr>
            <a:r>
              <a:rPr lang="en-US" dirty="0"/>
              <a:t>	Transmission of more number of signals is allowed.</a:t>
            </a:r>
          </a:p>
          <a:p>
            <a:pPr>
              <a:buFont typeface="Wingdings" panose="05000000000000000000" pitchFamily="2" charset="2"/>
              <a:buChar char="q"/>
            </a:pPr>
            <a:endParaRPr lang="en-US" dirty="0"/>
          </a:p>
          <a:p>
            <a:pPr>
              <a:buFont typeface="Wingdings" panose="05000000000000000000" pitchFamily="2" charset="2"/>
              <a:buChar char="q"/>
            </a:pPr>
            <a:r>
              <a:rPr lang="en-US" dirty="0"/>
              <a:t>	Power is saved.</a:t>
            </a:r>
          </a:p>
          <a:p>
            <a:pPr>
              <a:buFont typeface="Wingdings" panose="05000000000000000000" pitchFamily="2" charset="2"/>
              <a:buChar char="q"/>
            </a:pPr>
            <a:endParaRPr lang="en-US" dirty="0"/>
          </a:p>
          <a:p>
            <a:pPr>
              <a:buFont typeface="Wingdings" panose="05000000000000000000" pitchFamily="2" charset="2"/>
              <a:buChar char="q"/>
            </a:pPr>
            <a:r>
              <a:rPr lang="en-US" dirty="0"/>
              <a:t>	High power signal can be transmitted.</a:t>
            </a:r>
          </a:p>
          <a:p>
            <a:pPr>
              <a:buFont typeface="Wingdings" panose="05000000000000000000" pitchFamily="2" charset="2"/>
              <a:buChar char="q"/>
            </a:pPr>
            <a:endParaRPr lang="en-US" dirty="0"/>
          </a:p>
          <a:p>
            <a:pPr>
              <a:buFont typeface="Wingdings" panose="05000000000000000000" pitchFamily="2" charset="2"/>
              <a:buChar char="q"/>
            </a:pPr>
            <a:r>
              <a:rPr lang="en-US" dirty="0"/>
              <a:t>	Less amount of noise is present.</a:t>
            </a:r>
          </a:p>
          <a:p>
            <a:pPr>
              <a:buFont typeface="Wingdings" panose="05000000000000000000" pitchFamily="2" charset="2"/>
              <a:buChar char="q"/>
            </a:pPr>
            <a:endParaRPr lang="en-US" dirty="0"/>
          </a:p>
          <a:p>
            <a:pPr>
              <a:buFont typeface="Wingdings" panose="05000000000000000000" pitchFamily="2" charset="2"/>
              <a:buChar char="q"/>
            </a:pPr>
            <a:r>
              <a:rPr lang="en-US" dirty="0"/>
              <a:t>	Signal fading is less likely to occur.</a:t>
            </a:r>
          </a:p>
          <a:p>
            <a:endParaRPr lang="en-US" b="1" u="sng" dirty="0"/>
          </a:p>
          <a:p>
            <a:pPr marL="0" indent="0">
              <a:buNone/>
            </a:pPr>
            <a:r>
              <a:rPr lang="en-US" sz="2600" b="1" u="sng" dirty="0"/>
              <a:t>Disadvantages</a:t>
            </a:r>
          </a:p>
          <a:p>
            <a:pPr>
              <a:buFont typeface="Wingdings" panose="05000000000000000000" pitchFamily="2" charset="2"/>
              <a:buChar char="q"/>
            </a:pPr>
            <a:r>
              <a:rPr lang="en-US" dirty="0"/>
              <a:t>	The generation and detection of SSBSC wave is a complex process.</a:t>
            </a:r>
          </a:p>
          <a:p>
            <a:pPr>
              <a:buFont typeface="Wingdings" panose="05000000000000000000" pitchFamily="2" charset="2"/>
              <a:buChar char="q"/>
            </a:pPr>
            <a:endParaRPr lang="en-US" dirty="0"/>
          </a:p>
          <a:p>
            <a:pPr>
              <a:buFont typeface="Wingdings" panose="05000000000000000000" pitchFamily="2" charset="2"/>
              <a:buChar char="q"/>
            </a:pPr>
            <a:r>
              <a:rPr lang="en-US" dirty="0"/>
              <a:t>	The quality of the signal gets affected unless the SSB transmitter and receiver 	have an excellent frequency stability</a:t>
            </a:r>
          </a:p>
        </p:txBody>
      </p:sp>
      <p:sp>
        <p:nvSpPr>
          <p:cNvPr id="2" name="Slide Number Placeholder 1"/>
          <p:cNvSpPr>
            <a:spLocks noGrp="1"/>
          </p:cNvSpPr>
          <p:nvPr>
            <p:ph type="sldNum" sz="quarter" idx="12"/>
          </p:nvPr>
        </p:nvSpPr>
        <p:spPr/>
        <p:txBody>
          <a:bodyPr/>
          <a:lstStyle/>
          <a:p>
            <a:fld id="{D57F1E4F-1CFF-5643-939E-02111984F565}" type="slidenum">
              <a:rPr lang="en-US" smtClean="0"/>
              <a:t>87</a:t>
            </a:fld>
            <a:endParaRPr lang="en-US" dirty="0"/>
          </a:p>
        </p:txBody>
      </p:sp>
    </p:spTree>
    <p:extLst>
      <p:ext uri="{BB962C8B-B14F-4D97-AF65-F5344CB8AC3E}">
        <p14:creationId xmlns:p14="http://schemas.microsoft.com/office/powerpoint/2010/main" val="2438518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24" y="307732"/>
            <a:ext cx="9619030" cy="5940668"/>
          </a:xfrm>
        </p:spPr>
        <p:txBody>
          <a:bodyPr>
            <a:normAutofit/>
          </a:bodyPr>
          <a:lstStyle/>
          <a:p>
            <a:pPr marL="0" indent="0">
              <a:buNone/>
            </a:pPr>
            <a:r>
              <a:rPr lang="en-US" sz="2400" b="1" u="sng" dirty="0"/>
              <a:t>Applications</a:t>
            </a:r>
          </a:p>
          <a:p>
            <a:r>
              <a:rPr lang="en-US" dirty="0"/>
              <a:t>For power saving requirements and low bandwidth requirements.</a:t>
            </a:r>
          </a:p>
          <a:p>
            <a:endParaRPr lang="en-US" dirty="0"/>
          </a:p>
          <a:p>
            <a:r>
              <a:rPr lang="en-US" dirty="0"/>
              <a:t>In land, air, and maritime mobile communications.</a:t>
            </a:r>
          </a:p>
          <a:p>
            <a:endParaRPr lang="en-US" dirty="0"/>
          </a:p>
          <a:p>
            <a:r>
              <a:rPr lang="en-US" dirty="0"/>
              <a:t>In point-to-point communications.</a:t>
            </a:r>
          </a:p>
          <a:p>
            <a:endParaRPr lang="en-US" dirty="0"/>
          </a:p>
          <a:p>
            <a:r>
              <a:rPr lang="en-US" dirty="0"/>
              <a:t>In radio communications.</a:t>
            </a:r>
          </a:p>
          <a:p>
            <a:endParaRPr lang="en-US" dirty="0"/>
          </a:p>
          <a:p>
            <a:r>
              <a:rPr lang="en-US" dirty="0"/>
              <a:t>In television, telemetry, and radar communications.</a:t>
            </a:r>
          </a:p>
          <a:p>
            <a:endParaRPr lang="en-US" dirty="0"/>
          </a:p>
          <a:p>
            <a:r>
              <a:rPr lang="en-US" dirty="0"/>
              <a:t>In military communications, such as amateur radio, etc.</a:t>
            </a:r>
          </a:p>
        </p:txBody>
      </p:sp>
      <p:sp>
        <p:nvSpPr>
          <p:cNvPr id="2" name="Slide Number Placeholder 1"/>
          <p:cNvSpPr>
            <a:spLocks noGrp="1"/>
          </p:cNvSpPr>
          <p:nvPr>
            <p:ph type="sldNum" sz="quarter" idx="12"/>
          </p:nvPr>
        </p:nvSpPr>
        <p:spPr/>
        <p:txBody>
          <a:bodyPr/>
          <a:lstStyle/>
          <a:p>
            <a:fld id="{D57F1E4F-1CFF-5643-939E-02111984F565}" type="slidenum">
              <a:rPr lang="en-US" smtClean="0"/>
              <a:t>88</a:t>
            </a:fld>
            <a:endParaRPr lang="en-US" dirty="0"/>
          </a:p>
        </p:txBody>
      </p:sp>
    </p:spTree>
    <p:extLst>
      <p:ext uri="{BB962C8B-B14F-4D97-AF65-F5344CB8AC3E}">
        <p14:creationId xmlns:p14="http://schemas.microsoft.com/office/powerpoint/2010/main" val="940572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SSBSC Modulators</a:t>
            </a:r>
          </a:p>
        </p:txBody>
      </p:sp>
      <p:sp>
        <p:nvSpPr>
          <p:cNvPr id="3" name="Content Placeholder 2"/>
          <p:cNvSpPr>
            <a:spLocks noGrp="1"/>
          </p:cNvSpPr>
          <p:nvPr>
            <p:ph idx="1"/>
          </p:nvPr>
        </p:nvSpPr>
        <p:spPr>
          <a:xfrm>
            <a:off x="646112" y="1472625"/>
            <a:ext cx="8946541" cy="4195481"/>
          </a:xfrm>
        </p:spPr>
        <p:txBody>
          <a:bodyPr>
            <a:normAutofit/>
          </a:bodyPr>
          <a:lstStyle/>
          <a:p>
            <a:pPr marL="0" indent="0">
              <a:buNone/>
            </a:pPr>
            <a:r>
              <a:rPr lang="en-US" sz="2400" dirty="0"/>
              <a:t>SSBSC waves can be generated using following two methods.</a:t>
            </a:r>
          </a:p>
          <a:p>
            <a:pPr marL="0" indent="0">
              <a:buNone/>
            </a:pPr>
            <a:endParaRPr lang="en-US" sz="2400" dirty="0"/>
          </a:p>
          <a:p>
            <a:pPr lvl="1"/>
            <a:r>
              <a:rPr lang="en-US" sz="2400" b="1" dirty="0"/>
              <a:t>Frequency discrimination method</a:t>
            </a:r>
          </a:p>
          <a:p>
            <a:pPr lvl="1"/>
            <a:r>
              <a:rPr lang="en-US" sz="2400" b="1" dirty="0"/>
              <a:t>Phase shift method</a:t>
            </a:r>
          </a:p>
          <a:p>
            <a:pPr marL="0" indent="0">
              <a:buNone/>
            </a:pPr>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89</a:t>
            </a:fld>
            <a:endParaRPr lang="en-US" dirty="0"/>
          </a:p>
        </p:txBody>
      </p:sp>
    </p:spTree>
    <p:extLst>
      <p:ext uri="{BB962C8B-B14F-4D97-AF65-F5344CB8AC3E}">
        <p14:creationId xmlns:p14="http://schemas.microsoft.com/office/powerpoint/2010/main" val="116908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590135"/>
            <a:ext cx="10270671" cy="6137235"/>
          </a:xfrm>
        </p:spPr>
        <p:txBody>
          <a:bodyPr>
            <a:normAutofit/>
          </a:bodyPr>
          <a:lstStyle/>
          <a:p>
            <a:pPr marL="0" indent="0" algn="just">
              <a:lnSpc>
                <a:spcPct val="150000"/>
              </a:lnSpc>
              <a:buNone/>
            </a:pPr>
            <a:endParaRPr lang="en-US" sz="2400" dirty="0"/>
          </a:p>
          <a:p>
            <a:pPr marL="0" indent="0" algn="just">
              <a:lnSpc>
                <a:spcPct val="150000"/>
              </a:lnSpc>
              <a:buFont typeface="Wingdings" pitchFamily="2" charset="2"/>
              <a:buChar char="Ø"/>
            </a:pPr>
            <a:r>
              <a:rPr lang="en-US" sz="2400" dirty="0"/>
              <a:t>    Transmitter is a combination of </a:t>
            </a:r>
            <a:r>
              <a:rPr lang="en-US" sz="2400" b="1" dirty="0"/>
              <a:t>modulator,</a:t>
            </a:r>
            <a:r>
              <a:rPr lang="en-US" sz="2400" dirty="0"/>
              <a:t> </a:t>
            </a:r>
            <a:r>
              <a:rPr lang="en-US" sz="2400" b="1" dirty="0"/>
              <a:t>amplifier and antenna</a:t>
            </a:r>
            <a:r>
              <a:rPr lang="en-US" sz="2400" dirty="0"/>
              <a:t>. The modulator-amplifier strengths or enhances signal characteristics such as amplitude, frequency and phase for long distance transmission. The antenna converts electrical signals into electromagnetic waves(in </a:t>
            </a:r>
            <a:r>
              <a:rPr lang="en-US" sz="2400" b="1" dirty="0"/>
              <a:t>Wireless communication</a:t>
            </a:r>
            <a:r>
              <a:rPr lang="en-US" sz="2400" dirty="0"/>
              <a:t>).</a:t>
            </a:r>
          </a:p>
        </p:txBody>
      </p:sp>
      <p:sp>
        <p:nvSpPr>
          <p:cNvPr id="4" name="Slide Number Placeholder 3"/>
          <p:cNvSpPr>
            <a:spLocks noGrp="1"/>
          </p:cNvSpPr>
          <p:nvPr>
            <p:ph type="sldNum" sz="quarter" idx="12"/>
          </p:nvPr>
        </p:nvSpPr>
        <p:spPr/>
        <p:txBody>
          <a:bodyPr/>
          <a:lstStyle/>
          <a:p>
            <a:fld id="{23A3FB42-5A1D-4296-AABE-84EE882786C4}" type="slidenum">
              <a:rPr lang="en-US" smtClean="0"/>
              <a:t>9</a:t>
            </a:fld>
            <a:endParaRPr lang="en-US" dirty="0"/>
          </a:p>
        </p:txBody>
      </p:sp>
      <p:sp>
        <p:nvSpPr>
          <p:cNvPr id="5" name="Title 1"/>
          <p:cNvSpPr txBox="1">
            <a:spLocks/>
          </p:cNvSpPr>
          <p:nvPr/>
        </p:nvSpPr>
        <p:spPr>
          <a:xfrm>
            <a:off x="874711" y="394845"/>
            <a:ext cx="8947522"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a:t>Transmitter</a:t>
            </a:r>
            <a:endParaRPr lang="en-US" dirty="0"/>
          </a:p>
        </p:txBody>
      </p:sp>
    </p:spTree>
    <p:extLst>
      <p:ext uri="{BB962C8B-B14F-4D97-AF65-F5344CB8AC3E}">
        <p14:creationId xmlns:p14="http://schemas.microsoft.com/office/powerpoint/2010/main" val="29293379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9896"/>
            <a:ext cx="10544628" cy="1400530"/>
          </a:xfrm>
        </p:spPr>
        <p:txBody>
          <a:bodyPr/>
          <a:lstStyle/>
          <a:p>
            <a:r>
              <a:rPr lang="en-US" dirty="0"/>
              <a:t>Filter method (Frequency discrimination method) </a:t>
            </a:r>
            <a:br>
              <a:rPr lang="en-US" dirty="0"/>
            </a:b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90</a:t>
            </a:fld>
            <a:endParaRPr lang="en-US" dirty="0"/>
          </a:p>
        </p:txBody>
      </p:sp>
      <p:sp>
        <p:nvSpPr>
          <p:cNvPr id="6" name="Content Placeholder 5">
            <a:extLst>
              <a:ext uri="{FF2B5EF4-FFF2-40B4-BE49-F238E27FC236}">
                <a16:creationId xmlns:a16="http://schemas.microsoft.com/office/drawing/2014/main" id="{6AC9998E-2BC0-458F-B613-4A92BD5CC05A}"/>
              </a:ext>
            </a:extLst>
          </p:cNvPr>
          <p:cNvSpPr>
            <a:spLocks noGrp="1"/>
          </p:cNvSpPr>
          <p:nvPr>
            <p:ph idx="1"/>
          </p:nvPr>
        </p:nvSpPr>
        <p:spPr>
          <a:xfrm>
            <a:off x="537828" y="1571658"/>
            <a:ext cx="10988425" cy="5146446"/>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In filter method, a DSB-SC signal is generated first using a balanced modulator or product modulator and then </a:t>
            </a:r>
            <a:r>
              <a:rPr lang="en-US" b="1" dirty="0"/>
              <a:t>one sideband either upper sideband or lower sideband is removed using a sideband filter</a:t>
            </a:r>
            <a:r>
              <a:rPr lang="en-US" dirty="0"/>
              <a:t>. Accordingly, the output is either LSB SSB-SC or USB SSB-SC signal.</a:t>
            </a:r>
          </a:p>
        </p:txBody>
      </p:sp>
      <p:pic>
        <p:nvPicPr>
          <p:cNvPr id="8" name="Picture 7" descr="Diagram&#10;&#10;Description automatically generated">
            <a:extLst>
              <a:ext uri="{FF2B5EF4-FFF2-40B4-BE49-F238E27FC236}">
                <a16:creationId xmlns:a16="http://schemas.microsoft.com/office/drawing/2014/main" id="{7FA0B25C-A477-4553-8822-808ECBCE25F3}"/>
              </a:ext>
            </a:extLst>
          </p:cNvPr>
          <p:cNvPicPr>
            <a:picLocks noChangeAspect="1"/>
          </p:cNvPicPr>
          <p:nvPr/>
        </p:nvPicPr>
        <p:blipFill>
          <a:blip r:embed="rId2"/>
          <a:stretch>
            <a:fillRect/>
          </a:stretch>
        </p:blipFill>
        <p:spPr>
          <a:xfrm>
            <a:off x="661742" y="1423788"/>
            <a:ext cx="10323095" cy="3737947"/>
          </a:xfrm>
          <a:prstGeom prst="rect">
            <a:avLst/>
          </a:prstGeom>
        </p:spPr>
      </p:pic>
    </p:spTree>
    <p:extLst>
      <p:ext uri="{BB962C8B-B14F-4D97-AF65-F5344CB8AC3E}">
        <p14:creationId xmlns:p14="http://schemas.microsoft.com/office/powerpoint/2010/main" val="40493692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CCE24-C546-40DF-9BE2-700A74C6542F}"/>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4" name="Picture 3" descr="Text&#10;&#10;Description automatically generated">
            <a:extLst>
              <a:ext uri="{FF2B5EF4-FFF2-40B4-BE49-F238E27FC236}">
                <a16:creationId xmlns:a16="http://schemas.microsoft.com/office/drawing/2014/main" id="{229B43DA-FA1A-4C5B-8CC0-E437B31674CB}"/>
              </a:ext>
            </a:extLst>
          </p:cNvPr>
          <p:cNvPicPr>
            <a:picLocks noChangeAspect="1"/>
          </p:cNvPicPr>
          <p:nvPr/>
        </p:nvPicPr>
        <p:blipFill>
          <a:blip r:embed="rId2"/>
          <a:stretch>
            <a:fillRect/>
          </a:stretch>
        </p:blipFill>
        <p:spPr>
          <a:xfrm>
            <a:off x="240632" y="1010430"/>
            <a:ext cx="11610473" cy="5439871"/>
          </a:xfrm>
          <a:prstGeom prst="rect">
            <a:avLst/>
          </a:prstGeom>
        </p:spPr>
      </p:pic>
    </p:spTree>
    <p:extLst>
      <p:ext uri="{BB962C8B-B14F-4D97-AF65-F5344CB8AC3E}">
        <p14:creationId xmlns:p14="http://schemas.microsoft.com/office/powerpoint/2010/main" val="1991222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E5F59-ED3C-4E1F-BD06-2C5A11497EF3}"/>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4" name="Picture 3" descr="Text&#10;&#10;Description automatically generated with medium confidence">
            <a:extLst>
              <a:ext uri="{FF2B5EF4-FFF2-40B4-BE49-F238E27FC236}">
                <a16:creationId xmlns:a16="http://schemas.microsoft.com/office/drawing/2014/main" id="{78121847-24E1-4990-991C-293CC61B5364}"/>
              </a:ext>
            </a:extLst>
          </p:cNvPr>
          <p:cNvPicPr>
            <a:picLocks noChangeAspect="1"/>
          </p:cNvPicPr>
          <p:nvPr/>
        </p:nvPicPr>
        <p:blipFill>
          <a:blip r:embed="rId2"/>
          <a:stretch>
            <a:fillRect/>
          </a:stretch>
        </p:blipFill>
        <p:spPr>
          <a:xfrm>
            <a:off x="11160" y="2454442"/>
            <a:ext cx="12169680" cy="1949115"/>
          </a:xfrm>
          <a:prstGeom prst="rect">
            <a:avLst/>
          </a:prstGeom>
        </p:spPr>
      </p:pic>
    </p:spTree>
    <p:extLst>
      <p:ext uri="{BB962C8B-B14F-4D97-AF65-F5344CB8AC3E}">
        <p14:creationId xmlns:p14="http://schemas.microsoft.com/office/powerpoint/2010/main" val="984799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F20AED-F207-4844-92FD-07D542ED721A}"/>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4" name="Picture 3" descr="Diagram&#10;&#10;Description automatically generated">
            <a:extLst>
              <a:ext uri="{FF2B5EF4-FFF2-40B4-BE49-F238E27FC236}">
                <a16:creationId xmlns:a16="http://schemas.microsoft.com/office/drawing/2014/main" id="{567E3463-C9D7-4F30-8A7D-15CA29374426}"/>
              </a:ext>
            </a:extLst>
          </p:cNvPr>
          <p:cNvPicPr>
            <a:picLocks noChangeAspect="1"/>
          </p:cNvPicPr>
          <p:nvPr/>
        </p:nvPicPr>
        <p:blipFill>
          <a:blip r:embed="rId2"/>
          <a:stretch>
            <a:fillRect/>
          </a:stretch>
        </p:blipFill>
        <p:spPr>
          <a:xfrm>
            <a:off x="1253924" y="233497"/>
            <a:ext cx="8759868" cy="6383869"/>
          </a:xfrm>
          <a:prstGeom prst="rect">
            <a:avLst/>
          </a:prstGeom>
        </p:spPr>
      </p:pic>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83A0C057-3CFB-4F36-A7AE-E9E1373FACC3}"/>
                  </a:ext>
                </a:extLst>
              </p14:cNvPr>
              <p14:cNvContentPartPr/>
              <p14:nvPr/>
            </p14:nvContentPartPr>
            <p14:xfrm>
              <a:off x="13077762" y="3997557"/>
              <a:ext cx="360" cy="360"/>
            </p14:xfrm>
          </p:contentPart>
        </mc:Choice>
        <mc:Fallback xmlns="">
          <p:pic>
            <p:nvPicPr>
              <p:cNvPr id="75" name="Ink 74">
                <a:extLst>
                  <a:ext uri="{FF2B5EF4-FFF2-40B4-BE49-F238E27FC236}">
                    <a16:creationId xmlns:a16="http://schemas.microsoft.com/office/drawing/2014/main" id="{83A0C057-3CFB-4F36-A7AE-E9E1373FACC3}"/>
                  </a:ext>
                </a:extLst>
              </p:cNvPr>
              <p:cNvPicPr/>
              <p:nvPr/>
            </p:nvPicPr>
            <p:blipFill>
              <a:blip r:embed="rId8"/>
              <a:stretch>
                <a:fillRect/>
              </a:stretch>
            </p:blipFill>
            <p:spPr>
              <a:xfrm>
                <a:off x="13060122" y="3979557"/>
                <a:ext cx="36000" cy="36000"/>
              </a:xfrm>
              <a:prstGeom prst="rect">
                <a:avLst/>
              </a:prstGeom>
            </p:spPr>
          </p:pic>
        </mc:Fallback>
      </mc:AlternateContent>
    </p:spTree>
    <p:extLst>
      <p:ext uri="{BB962C8B-B14F-4D97-AF65-F5344CB8AC3E}">
        <p14:creationId xmlns:p14="http://schemas.microsoft.com/office/powerpoint/2010/main" val="23958362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F1E12-1796-414A-A1B2-0EFB088C1EBD}"/>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4" name="Picture 3" descr="Text, letter&#10;&#10;Description automatically generated">
            <a:extLst>
              <a:ext uri="{FF2B5EF4-FFF2-40B4-BE49-F238E27FC236}">
                <a16:creationId xmlns:a16="http://schemas.microsoft.com/office/drawing/2014/main" id="{77CA974C-3553-4E73-A3EE-ADA0DC771DF6}"/>
              </a:ext>
            </a:extLst>
          </p:cNvPr>
          <p:cNvPicPr>
            <a:picLocks noChangeAspect="1"/>
          </p:cNvPicPr>
          <p:nvPr/>
        </p:nvPicPr>
        <p:blipFill>
          <a:blip r:embed="rId2"/>
          <a:stretch>
            <a:fillRect/>
          </a:stretch>
        </p:blipFill>
        <p:spPr>
          <a:xfrm>
            <a:off x="3978166" y="2787617"/>
            <a:ext cx="4235668" cy="128276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4AEE84A1-257B-44BF-8A58-B2F8D227811A}"/>
              </a:ext>
            </a:extLst>
          </p:cNvPr>
          <p:cNvPicPr>
            <a:picLocks noChangeAspect="1"/>
          </p:cNvPicPr>
          <p:nvPr/>
        </p:nvPicPr>
        <p:blipFill>
          <a:blip r:embed="rId3"/>
          <a:stretch>
            <a:fillRect/>
          </a:stretch>
        </p:blipFill>
        <p:spPr>
          <a:xfrm>
            <a:off x="377868" y="1063416"/>
            <a:ext cx="11389307" cy="4711742"/>
          </a:xfrm>
          <a:prstGeom prst="rect">
            <a:avLst/>
          </a:prstGeom>
        </p:spPr>
      </p:pic>
    </p:spTree>
    <p:extLst>
      <p:ext uri="{BB962C8B-B14F-4D97-AF65-F5344CB8AC3E}">
        <p14:creationId xmlns:p14="http://schemas.microsoft.com/office/powerpoint/2010/main" val="3056212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39896"/>
            <a:ext cx="10544628" cy="1400530"/>
          </a:xfrm>
        </p:spPr>
        <p:txBody>
          <a:bodyPr/>
          <a:lstStyle/>
          <a:p>
            <a:r>
              <a:rPr lang="en-US" dirty="0"/>
              <a:t>Phase Shift Method </a:t>
            </a:r>
            <a:br>
              <a:rPr lang="en-US" dirty="0"/>
            </a:b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t>95</a:t>
            </a:fld>
            <a:endParaRPr lang="en-US" dirty="0"/>
          </a:p>
        </p:txBody>
      </p:sp>
      <p:sp>
        <p:nvSpPr>
          <p:cNvPr id="6" name="Content Placeholder 5">
            <a:extLst>
              <a:ext uri="{FF2B5EF4-FFF2-40B4-BE49-F238E27FC236}">
                <a16:creationId xmlns:a16="http://schemas.microsoft.com/office/drawing/2014/main" id="{6AC9998E-2BC0-458F-B613-4A92BD5CC05A}"/>
              </a:ext>
            </a:extLst>
          </p:cNvPr>
          <p:cNvSpPr>
            <a:spLocks noGrp="1"/>
          </p:cNvSpPr>
          <p:nvPr>
            <p:ph idx="1"/>
          </p:nvPr>
        </p:nvSpPr>
        <p:spPr>
          <a:xfrm>
            <a:off x="537828" y="1571658"/>
            <a:ext cx="10988425" cy="5146446"/>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ABCC5CB1-D206-41A7-83A6-D393FA6EF16C}"/>
              </a:ext>
            </a:extLst>
          </p:cNvPr>
          <p:cNvPicPr>
            <a:picLocks noChangeAspect="1"/>
          </p:cNvPicPr>
          <p:nvPr/>
        </p:nvPicPr>
        <p:blipFill>
          <a:blip r:embed="rId2"/>
          <a:stretch>
            <a:fillRect/>
          </a:stretch>
        </p:blipFill>
        <p:spPr>
          <a:xfrm>
            <a:off x="1648326" y="1051037"/>
            <a:ext cx="6761748" cy="3615192"/>
          </a:xfrm>
          <a:prstGeom prst="rect">
            <a:avLst/>
          </a:prstGeom>
        </p:spPr>
      </p:pic>
      <p:sp>
        <p:nvSpPr>
          <p:cNvPr id="9" name="TextBox 8">
            <a:extLst>
              <a:ext uri="{FF2B5EF4-FFF2-40B4-BE49-F238E27FC236}">
                <a16:creationId xmlns:a16="http://schemas.microsoft.com/office/drawing/2014/main" id="{9ED0343E-2989-47E3-BCF8-E6F42EB6ADB5}"/>
              </a:ext>
            </a:extLst>
          </p:cNvPr>
          <p:cNvSpPr txBox="1"/>
          <p:nvPr/>
        </p:nvSpPr>
        <p:spPr>
          <a:xfrm>
            <a:off x="267702" y="4838706"/>
            <a:ext cx="11386470" cy="923330"/>
          </a:xfrm>
          <a:prstGeom prst="rect">
            <a:avLst/>
          </a:prstGeom>
          <a:noFill/>
        </p:spPr>
        <p:txBody>
          <a:bodyPr wrap="square">
            <a:spAutoFit/>
          </a:bodyPr>
          <a:lstStyle/>
          <a:p>
            <a:r>
              <a:rPr lang="en-US" dirty="0"/>
              <a:t>t is the most powerful method for SSB generation. The block diagram for the phase shift method of SSB generation is shown. This system uses two balanced modulators or </a:t>
            </a:r>
            <a:r>
              <a:rPr lang="en-US" b="1" dirty="0"/>
              <a:t>product modulators 1 and 2 and two - 90 degree phase shifting networks</a:t>
            </a:r>
          </a:p>
        </p:txBody>
      </p:sp>
    </p:spTree>
    <p:extLst>
      <p:ext uri="{BB962C8B-B14F-4D97-AF65-F5344CB8AC3E}">
        <p14:creationId xmlns:p14="http://schemas.microsoft.com/office/powerpoint/2010/main" val="15973359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0A3C9-3A5C-4E25-9853-63DC1819C172}"/>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4" name="Picture 3" descr="Text&#10;&#10;Description automatically generated">
            <a:extLst>
              <a:ext uri="{FF2B5EF4-FFF2-40B4-BE49-F238E27FC236}">
                <a16:creationId xmlns:a16="http://schemas.microsoft.com/office/drawing/2014/main" id="{59E6C79B-747B-42AE-8B52-715D3F075FB3}"/>
              </a:ext>
            </a:extLst>
          </p:cNvPr>
          <p:cNvPicPr>
            <a:picLocks noChangeAspect="1"/>
          </p:cNvPicPr>
          <p:nvPr/>
        </p:nvPicPr>
        <p:blipFill>
          <a:blip r:embed="rId3"/>
          <a:stretch>
            <a:fillRect/>
          </a:stretch>
        </p:blipFill>
        <p:spPr>
          <a:xfrm>
            <a:off x="197811" y="1063416"/>
            <a:ext cx="11747943" cy="4711742"/>
          </a:xfrm>
          <a:prstGeom prst="rect">
            <a:avLst/>
          </a:prstGeom>
        </p:spPr>
      </p:pic>
    </p:spTree>
    <p:extLst>
      <p:ext uri="{BB962C8B-B14F-4D97-AF65-F5344CB8AC3E}">
        <p14:creationId xmlns:p14="http://schemas.microsoft.com/office/powerpoint/2010/main" val="2603345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29551-D165-448C-9135-61C9FF0C02F5}"/>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4" name="Picture 3" descr="Text&#10;&#10;Description automatically generated">
            <a:extLst>
              <a:ext uri="{FF2B5EF4-FFF2-40B4-BE49-F238E27FC236}">
                <a16:creationId xmlns:a16="http://schemas.microsoft.com/office/drawing/2014/main" id="{F676302A-6348-4136-9871-BA3F7B0CD421}"/>
              </a:ext>
            </a:extLst>
          </p:cNvPr>
          <p:cNvPicPr>
            <a:picLocks noChangeAspect="1"/>
          </p:cNvPicPr>
          <p:nvPr/>
        </p:nvPicPr>
        <p:blipFill rotWithShape="1">
          <a:blip r:embed="rId2"/>
          <a:srcRect t="25564"/>
          <a:stretch/>
        </p:blipFill>
        <p:spPr>
          <a:xfrm>
            <a:off x="481263" y="1335501"/>
            <a:ext cx="10772968" cy="4283242"/>
          </a:xfrm>
          <a:prstGeom prst="rect">
            <a:avLst/>
          </a:prstGeom>
        </p:spPr>
      </p:pic>
    </p:spTree>
    <p:extLst>
      <p:ext uri="{BB962C8B-B14F-4D97-AF65-F5344CB8AC3E}">
        <p14:creationId xmlns:p14="http://schemas.microsoft.com/office/powerpoint/2010/main" val="700512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B93A3-8E74-4E57-B754-17E602EBF738}"/>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4" name="Picture 3" descr="Text, letter&#10;&#10;Description automatically generated">
            <a:extLst>
              <a:ext uri="{FF2B5EF4-FFF2-40B4-BE49-F238E27FC236}">
                <a16:creationId xmlns:a16="http://schemas.microsoft.com/office/drawing/2014/main" id="{9939349F-38D7-4E54-AD31-950A81AF4851}"/>
              </a:ext>
            </a:extLst>
          </p:cNvPr>
          <p:cNvPicPr>
            <a:picLocks noChangeAspect="1"/>
          </p:cNvPicPr>
          <p:nvPr/>
        </p:nvPicPr>
        <p:blipFill>
          <a:blip r:embed="rId2"/>
          <a:stretch>
            <a:fillRect/>
          </a:stretch>
        </p:blipFill>
        <p:spPr>
          <a:xfrm>
            <a:off x="335435" y="1684420"/>
            <a:ext cx="11799226" cy="3573379"/>
          </a:xfrm>
          <a:prstGeom prst="rect">
            <a:avLst/>
          </a:prstGeom>
        </p:spPr>
      </p:pic>
    </p:spTree>
    <p:extLst>
      <p:ext uri="{BB962C8B-B14F-4D97-AF65-F5344CB8AC3E}">
        <p14:creationId xmlns:p14="http://schemas.microsoft.com/office/powerpoint/2010/main" val="2798651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5AF965-8091-43BE-9096-3633323C57CC}"/>
              </a:ext>
            </a:extLst>
          </p:cNvPr>
          <p:cNvSpPr>
            <a:spLocks noGrp="1"/>
          </p:cNvSpPr>
          <p:nvPr>
            <p:ph type="sldNum" sz="quarter" idx="12"/>
          </p:nvPr>
        </p:nvSpPr>
        <p:spPr/>
        <p:txBody>
          <a:bodyPr/>
          <a:lstStyle/>
          <a:p>
            <a:fld id="{D57F1E4F-1CFF-5643-939E-02111984F565}" type="slidenum">
              <a:rPr lang="en-US" smtClean="0"/>
              <a:t>99</a:t>
            </a:fld>
            <a:endParaRPr lang="en-US" dirty="0"/>
          </a:p>
        </p:txBody>
      </p:sp>
      <p:pic>
        <p:nvPicPr>
          <p:cNvPr id="4" name="Picture 3" descr="Text&#10;&#10;Description automatically generated">
            <a:extLst>
              <a:ext uri="{FF2B5EF4-FFF2-40B4-BE49-F238E27FC236}">
                <a16:creationId xmlns:a16="http://schemas.microsoft.com/office/drawing/2014/main" id="{87ACB0DE-A00C-4FFF-BCB5-A2FDA8245873}"/>
              </a:ext>
            </a:extLst>
          </p:cNvPr>
          <p:cNvPicPr>
            <a:picLocks noChangeAspect="1"/>
          </p:cNvPicPr>
          <p:nvPr/>
        </p:nvPicPr>
        <p:blipFill>
          <a:blip r:embed="rId2"/>
          <a:stretch>
            <a:fillRect/>
          </a:stretch>
        </p:blipFill>
        <p:spPr>
          <a:xfrm>
            <a:off x="228600" y="1088005"/>
            <a:ext cx="11536651" cy="4602932"/>
          </a:xfrm>
          <a:prstGeom prst="rect">
            <a:avLst/>
          </a:prstGeom>
        </p:spPr>
      </p:pic>
    </p:spTree>
    <p:extLst>
      <p:ext uri="{BB962C8B-B14F-4D97-AF65-F5344CB8AC3E}">
        <p14:creationId xmlns:p14="http://schemas.microsoft.com/office/powerpoint/2010/main" val="3527447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7095</TotalTime>
  <Words>6509</Words>
  <Application>Microsoft Office PowerPoint</Application>
  <PresentationFormat>Widescreen</PresentationFormat>
  <Paragraphs>715</Paragraphs>
  <Slides>119</Slides>
  <Notes>47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Arial</vt:lpstr>
      <vt:lpstr>Calibri</vt:lpstr>
      <vt:lpstr>Cambria Math</vt:lpstr>
      <vt:lpstr>Century Gothic</vt:lpstr>
      <vt:lpstr>Times New Roman</vt:lpstr>
      <vt:lpstr>Wingdings</vt:lpstr>
      <vt:lpstr>Wingdings 3</vt:lpstr>
      <vt:lpstr>Ion</vt:lpstr>
      <vt:lpstr>Communication Theory I ET 2213</vt:lpstr>
      <vt:lpstr>The modules to be covered</vt:lpstr>
      <vt:lpstr>Method of Assessment</vt:lpstr>
      <vt:lpstr>Important Points</vt:lpstr>
      <vt:lpstr>References</vt:lpstr>
      <vt:lpstr>What is communication?</vt:lpstr>
      <vt:lpstr>Block Diagram of Communication system</vt:lpstr>
      <vt:lpstr>Input Transducer</vt:lpstr>
      <vt:lpstr>PowerPoint Presentation</vt:lpstr>
      <vt:lpstr>Channel</vt:lpstr>
      <vt:lpstr>Output Transducer</vt:lpstr>
      <vt:lpstr>Module 1: Amplitude Modulation</vt:lpstr>
      <vt:lpstr>What is Modulation?</vt:lpstr>
      <vt:lpstr>Need for Modulation </vt:lpstr>
      <vt:lpstr>Advantages of Modulation</vt:lpstr>
      <vt:lpstr>Signals in the Modulation Process </vt:lpstr>
      <vt:lpstr>PowerPoint Presentation</vt:lpstr>
      <vt:lpstr>Types of Modulation</vt:lpstr>
      <vt:lpstr>AMPLITUDE MODULATION – AM  (DSB -FC)</vt:lpstr>
      <vt:lpstr>AMPLITUDE MODULATION – Definition</vt:lpstr>
      <vt:lpstr>PowerPoint Presentation</vt:lpstr>
      <vt:lpstr>  </vt:lpstr>
      <vt:lpstr>PowerPoint Presentation</vt:lpstr>
      <vt:lpstr>PowerPoint Presentation</vt:lpstr>
      <vt:lpstr>Mathematical Expressions</vt:lpstr>
      <vt:lpstr>PowerPoint Presentation</vt:lpstr>
      <vt:lpstr>Mathematical Expressions</vt:lpstr>
      <vt:lpstr>PowerPoint Presentation</vt:lpstr>
      <vt:lpstr>PowerPoint Presentation</vt:lpstr>
      <vt:lpstr>Modulation Index- (Depth of Modulation)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Trapezoidal Pattern</vt:lpstr>
      <vt:lpstr>Trapezoidal Pattern</vt:lpstr>
      <vt:lpstr>Trapezoidal Pattern</vt:lpstr>
      <vt:lpstr>Frequency Domain Representation of AM wave</vt:lpstr>
      <vt:lpstr>Bandwidth of AM Wave</vt:lpstr>
      <vt:lpstr>PowerPoint Presentation</vt:lpstr>
      <vt:lpstr>Power Calculations of AM Wave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Square Law Modulator </vt:lpstr>
      <vt:lpstr>PowerPoint Presentation</vt:lpstr>
      <vt:lpstr>PowerPoint Presentation</vt:lpstr>
      <vt:lpstr>Limitations of Amplitude Modulation</vt:lpstr>
      <vt:lpstr>PowerPoint Presentation</vt:lpstr>
      <vt:lpstr>Demodulators     </vt:lpstr>
      <vt:lpstr>PowerPoint Presentation</vt:lpstr>
      <vt:lpstr>PowerPoint Presentation</vt:lpstr>
      <vt:lpstr>PowerPoint Presentation</vt:lpstr>
      <vt:lpstr> Envelope Detector – Diode Detector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Bandwidth of DSBSC Wave </vt:lpstr>
      <vt:lpstr>PowerPoint Presentation</vt:lpstr>
      <vt:lpstr>Power Calculations of DSBSC Wave </vt:lpstr>
      <vt:lpstr>PowerPoint Presentation</vt:lpstr>
      <vt:lpstr>Balanced Modulator</vt:lpstr>
      <vt:lpstr>PowerPoint Presentation</vt:lpstr>
      <vt:lpstr>PowerPoint Presentation</vt:lpstr>
      <vt:lpstr>Coherent Detector</vt:lpstr>
      <vt:lpstr>PowerPoint Presentation</vt:lpstr>
      <vt:lpstr>PowerPoint Presentation</vt:lpstr>
      <vt:lpstr>SSBSC Modulation</vt:lpstr>
      <vt:lpstr>Mathematical Expressions</vt:lpstr>
      <vt:lpstr>Bandwidth of SSBSC Wave </vt:lpstr>
      <vt:lpstr>Power Calculations of SSBSC Wave</vt:lpstr>
      <vt:lpstr>PowerPoint Presentation</vt:lpstr>
      <vt:lpstr>PowerPoint Presentation</vt:lpstr>
      <vt:lpstr>SSBSC Modulators</vt:lpstr>
      <vt:lpstr>Filter method (Frequency discrimination method)  </vt:lpstr>
      <vt:lpstr>PowerPoint Presentation</vt:lpstr>
      <vt:lpstr>PowerPoint Presentation</vt:lpstr>
      <vt:lpstr>PowerPoint Presentation</vt:lpstr>
      <vt:lpstr>PowerPoint Presentation</vt:lpstr>
      <vt:lpstr>Phase Shift Method  </vt:lpstr>
      <vt:lpstr>PowerPoint Presentation</vt:lpstr>
      <vt:lpstr>PowerPoint Presentation</vt:lpstr>
      <vt:lpstr>PowerPoint Presentation</vt:lpstr>
      <vt:lpstr>PowerPoint Presentation</vt:lpstr>
      <vt:lpstr>Coherent Detector</vt:lpstr>
      <vt:lpstr>PowerPoint Presentation</vt:lpstr>
      <vt:lpstr>PowerPoint Presentation</vt:lpstr>
      <vt:lpstr>VSBSC Modulation </vt:lpstr>
      <vt:lpstr>   VSBSC Modulation is the process, where a part of the signal called as vestige is modulated along with one sideband.</vt:lpstr>
      <vt:lpstr>PowerPoint Presentation</vt:lpstr>
      <vt:lpstr>Generation of VSBSC</vt:lpstr>
      <vt:lpstr>PowerPoint Presentation</vt:lpstr>
      <vt:lpstr>Modulation of VSBSC </vt:lpstr>
      <vt:lpstr>DeModulation of VSBSC </vt:lpstr>
      <vt:lpstr>PowerPoint Presentation</vt:lpstr>
      <vt:lpstr>PowerPoint Presentation</vt:lpstr>
      <vt:lpstr>AM Receiver</vt:lpstr>
      <vt:lpstr>RF TUNING &amp; AMPLIFICATION</vt:lpstr>
      <vt:lpstr>LOCAL OSCILLATOR</vt:lpstr>
      <vt:lpstr>MIXER</vt:lpstr>
      <vt:lpstr>Demodulator</vt:lpstr>
      <vt:lpstr>AUDIO AMPLIFIER</vt:lpstr>
      <vt:lpstr>Working of the Receiver</vt:lpstr>
      <vt:lpstr>Working of the Receiver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Theory I ET2213</dc:title>
  <dc:creator>FOE</dc:creator>
  <cp:lastModifiedBy>Maj. RMCP Ranasinghe</cp:lastModifiedBy>
  <cp:revision>623</cp:revision>
  <dcterms:created xsi:type="dcterms:W3CDTF">2019-06-04T03:11:26Z</dcterms:created>
  <dcterms:modified xsi:type="dcterms:W3CDTF">2023-07-28T05:56:29Z</dcterms:modified>
</cp:coreProperties>
</file>